
<file path=[Content_Types].xml><?xml version="1.0" encoding="utf-8"?>
<Types xmlns="http://schemas.openxmlformats.org/package/2006/content-types">
  <Default Extension="png" ContentType="image/png"/>
  <Default Extension="tmp"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fntdata" ContentType="application/x-fontdata"/>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924" r:id="rId1"/>
  </p:sldMasterIdLst>
  <p:notesMasterIdLst>
    <p:notesMasterId r:id="rId30"/>
  </p:notesMasterIdLst>
  <p:handoutMasterIdLst>
    <p:handoutMasterId r:id="rId31"/>
  </p:handoutMasterIdLst>
  <p:sldIdLst>
    <p:sldId id="257" r:id="rId2"/>
    <p:sldId id="256" r:id="rId3"/>
    <p:sldId id="260" r:id="rId4"/>
    <p:sldId id="258" r:id="rId5"/>
    <p:sldId id="263" r:id="rId6"/>
    <p:sldId id="264" r:id="rId7"/>
    <p:sldId id="265" r:id="rId8"/>
    <p:sldId id="266" r:id="rId9"/>
    <p:sldId id="267" r:id="rId10"/>
    <p:sldId id="268" r:id="rId11"/>
    <p:sldId id="269" r:id="rId12"/>
    <p:sldId id="287" r:id="rId13"/>
    <p:sldId id="270" r:id="rId14"/>
    <p:sldId id="271" r:id="rId15"/>
    <p:sldId id="273" r:id="rId16"/>
    <p:sldId id="274" r:id="rId17"/>
    <p:sldId id="275" r:id="rId18"/>
    <p:sldId id="259" r:id="rId19"/>
    <p:sldId id="272" r:id="rId20"/>
    <p:sldId id="276" r:id="rId21"/>
    <p:sldId id="277" r:id="rId22"/>
    <p:sldId id="278" r:id="rId23"/>
    <p:sldId id="286" r:id="rId24"/>
    <p:sldId id="280" r:id="rId25"/>
    <p:sldId id="282" r:id="rId26"/>
    <p:sldId id="284" r:id="rId27"/>
    <p:sldId id="283" r:id="rId28"/>
    <p:sldId id="285" r:id="rId29"/>
  </p:sldIdLst>
  <p:sldSz cx="9144000" cy="6858000" type="screen4x3"/>
  <p:notesSz cx="6858000" cy="9296400"/>
  <p:embeddedFontLst>
    <p:embeddedFont>
      <p:font typeface="Corbel" pitchFamily="34" charset="0"/>
      <p:regular r:id="rId32"/>
      <p:bold r:id="rId33"/>
      <p:italic r:id="rId34"/>
      <p:boldItalic r:id="rId35"/>
    </p:embeddedFont>
    <p:embeddedFont>
      <p:font typeface="Arial Unicode MS" pitchFamily="34" charset="-128"/>
      <p:regular r:id="rId36"/>
    </p:embeddedFont>
    <p:embeddedFont>
      <p:font typeface="Calibri" pitchFamily="34" charset="0"/>
      <p:regular r:id="rId37"/>
      <p:bold r:id="rId38"/>
      <p:italic r:id="rId39"/>
      <p:boldItalic r:id="rId40"/>
    </p:embeddedFont>
    <p:embeddedFont>
      <p:font typeface="Arial Rounded MT Bold" pitchFamily="34" charset="0"/>
      <p:regular r:id="rId41"/>
    </p:embeddedFont>
    <p:embeddedFont>
      <p:font typeface="Franklin Gothic Book" pitchFamily="34" charset="0"/>
      <p:regular r:id="rId42"/>
      <p:italic r:id="rId43"/>
    </p:embeddedFont>
    <p:embeddedFont>
      <p:font typeface="Wingdings 2" pitchFamily="18" charset="2"/>
      <p:regular r:id="rId44"/>
    </p:embeddedFont>
    <p:embeddedFont>
      <p:font typeface="Consolas" pitchFamily="49" charset="0"/>
      <p:regular r:id="rId45"/>
      <p:bold r:id="rId46"/>
      <p:italic r:id="rId47"/>
      <p:boldItalic r:id="rId4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F517"/>
    <a:srgbClr val="78E2F0"/>
    <a:srgbClr val="C08BD5"/>
    <a:srgbClr val="CC50CC"/>
    <a:srgbClr val="5EBBDC"/>
    <a:srgbClr val="FF00FF"/>
    <a:srgbClr val="0AB6B6"/>
    <a:srgbClr val="2B8195"/>
    <a:srgbClr val="A162D0"/>
    <a:srgbClr val="B5BB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4" d="100"/>
          <a:sy n="84" d="100"/>
        </p:scale>
        <p:origin x="-1554" y="-15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font" Target="fonts/font16.fntdata"/><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font" Target="fonts/font1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font" Target="fonts/font1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4" Type="http://schemas.openxmlformats.org/officeDocument/2006/relationships/font" Target="fonts/font13.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4.fntdata"/><Relationship Id="rId43" Type="http://schemas.openxmlformats.org/officeDocument/2006/relationships/font" Target="fonts/font12.fntdata"/><Relationship Id="rId48" Type="http://schemas.openxmlformats.org/officeDocument/2006/relationships/font" Target="fonts/font17.fntdata"/><Relationship Id="rId8" Type="http://schemas.openxmlformats.org/officeDocument/2006/relationships/slide" Target="slides/slide7.xml"/><Relationship Id="rId51"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72421" cy="46498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027" y="1"/>
            <a:ext cx="2972421" cy="464980"/>
          </a:xfrm>
          <a:prstGeom prst="rect">
            <a:avLst/>
          </a:prstGeom>
        </p:spPr>
        <p:txBody>
          <a:bodyPr vert="horz" lIns="91440" tIns="45720" rIns="91440" bIns="45720" rtlCol="0"/>
          <a:lstStyle>
            <a:lvl1pPr algn="r">
              <a:defRPr sz="1200"/>
            </a:lvl1pPr>
          </a:lstStyle>
          <a:p>
            <a:fld id="{C4457EE4-1305-492C-9249-278CE313C499}" type="datetimeFigureOut">
              <a:rPr lang="en-US" smtClean="0"/>
              <a:t>11/29/2016</a:t>
            </a:fld>
            <a:endParaRPr lang="en-US"/>
          </a:p>
        </p:txBody>
      </p:sp>
      <p:sp>
        <p:nvSpPr>
          <p:cNvPr id="4" name="Footer Placeholder 3"/>
          <p:cNvSpPr>
            <a:spLocks noGrp="1"/>
          </p:cNvSpPr>
          <p:nvPr>
            <p:ph type="ftr" sz="quarter" idx="2"/>
          </p:nvPr>
        </p:nvSpPr>
        <p:spPr>
          <a:xfrm>
            <a:off x="1" y="8829823"/>
            <a:ext cx="2972421" cy="46498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027" y="8829823"/>
            <a:ext cx="2972421" cy="464980"/>
          </a:xfrm>
          <a:prstGeom prst="rect">
            <a:avLst/>
          </a:prstGeom>
        </p:spPr>
        <p:txBody>
          <a:bodyPr vert="horz" lIns="91440" tIns="45720" rIns="91440" bIns="45720" rtlCol="0" anchor="b"/>
          <a:lstStyle>
            <a:lvl1pPr algn="r">
              <a:defRPr sz="1200"/>
            </a:lvl1pPr>
          </a:lstStyle>
          <a:p>
            <a:fld id="{31E9AF84-75A7-40E3-A2AB-296B54073E4F}" type="slidenum">
              <a:rPr lang="en-US" smtClean="0"/>
              <a:t>‹#›</a:t>
            </a:fld>
            <a:endParaRPr lang="en-US"/>
          </a:p>
        </p:txBody>
      </p:sp>
    </p:spTree>
    <p:extLst>
      <p:ext uri="{BB962C8B-B14F-4D97-AF65-F5344CB8AC3E}">
        <p14:creationId xmlns:p14="http://schemas.microsoft.com/office/powerpoint/2010/main" val="2641935123"/>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1600" units="cm"/>
          <inkml:channel name="Y" type="integer" max="900" units="cm"/>
        </inkml:traceFormat>
        <inkml:channelProperties>
          <inkml:channelProperty channel="X" name="resolution" value="28.36879" units="1/cm"/>
          <inkml:channelProperty channel="Y" name="resolution" value="28.30189" units="1/cm"/>
        </inkml:channelProperties>
      </inkml:inkSource>
      <inkml:timestamp xml:id="ts0" timeString="2016-11-29T14:10:22.835"/>
    </inkml:context>
    <inkml:brush xml:id="br0">
      <inkml:brushProperty name="width" value="0.05292" units="cm"/>
      <inkml:brushProperty name="height" value="0.05292" units="cm"/>
      <inkml:brushProperty name="color" value="#FF0000"/>
    </inkml:brush>
  </inkml:definitions>
  <inkml:trace contextRef="#ctx0" brushRef="#br0">2116 8213,'0'0,"22"0,-1 0,21 0,-21-21,0 21,1 0,20 0,0 0,43 0,42 0,-21 0,42 0,0 0,21 0,43 0,0 0,42 0,-21-43,21 1,-22 21,1 0,-42-1,-43 1,-42 21,21 0,21 0,21 0,1 0,-1 0,0 0,22 0,-43 0,-21 0,0 0,0-21,-21 21,42 0,0 0,-21 0,42 0,-20 0,-1 0,0 0,-63 0,-1 0,1 0,0 0,42 0,-43 0,64 0,1 0,-1 0,0 0,0 0,21 0,1 0,-1 0,43 0,-43 0,0 0,1 0,20 0,43 0,-42 0,41 0,1 0,0 0,-64 0,1 0,-43-21,-64 21,1 0,-22-21,0 21,1 0,-43 0,21 0,0 0,43 0,41 0,86 0,-22 0,1 0,41 0,-20 0,-43 0,-21 0,-21 0,-22 0,22 0,0 0,21 0,-21 0,42 0,0 0,22 0,-65 0,22 0,0 0,-42 0,0 0,21 0,-22 0,22 0,21 0,-42 0,-1 0,-20 0,21 0,-43 0,21 0,1 0,42 0,-22 0,43 0,-21 0,0-21,0 21,-43 0,1 0,21 0,-22 0,1 0,41 0,22 0,-21 0,21 0,-21 0,42 0,0 0,1 0,20 0,-21 0,0 0,-42 0,-21-22,-43 22,-21 0,0 0,43 0,-22 0,1 0,-1 0,-21 0,21 0,-42 0,43 0,20 0,64 0,21 0,1 0,-44 0,-41 0,-43 0</inkml:trace>
  <inkml:trace contextRef="#ctx0" brushRef="#br0" timeOffset="2859.2859">2582 8721,'21'21,"22"-21,84 21,84 0,43 43,43-43,168 64,86-22,-1-42,43 22,-107-43,107 0,-64 0,-127 0,-42 0,-42 0,-22 0,-63 0,0 0,-43 0,43 0,-85 0,0 0,-21 0,-42 0,-21 0,20 0,-20 0,20-22,43 1,-21 21,21-42,0 21,-42 21,21-21,-43 21,1 0,20-22,-62 22,-1-21,0 21,0 0,0 0,0 0,22-21,-43 21,42-21,-42 21,42-42,1 20,-43 1,42 0,-42 21,21 0,43 0,20 0,-20 0,-1 0,1-21,-1 0,1 21,-22 0,22 0,20 0,1 0,42 0,0 0,21-21,0 21,64-22,21 1,-64 21,43-21,-43 21,-42 0,-42 0,-43-21,-21 21,22 0,-22 0,42 0,22 0,63 0,0 0,1 0,20-21,-42 0,-42-1,20 22,-62 0,-22 0,21 0,-21 0,22 0,-1 0,0 0,43 0,0 0,-1 0,1 0,0 0,-22 0,1 0,-1 0,1 0,-43 0,21 0,1 0,20 0,-21 0,22 0,42 0,21 0,-21 0,21 0,0 22,-43-22,-20 0,-22 21,0-21,1 21,-22 0,21-21,22 21,-1 22,22-22,0-21,-22 0,1 21,20-21,1 0,-22 0,22 0,21 0,-43 0,1 21,-1-21,-20 0,-22 0,21 0,-21 21,1-21,20 0,0 0,1 0,-1 0,0 0,-21 0,22 0,-1 0,43 21,21-21,-1 0,44 0,-86 0,-21 0,-20 0,-1 0,-21 0,21 0,21 0,1 0,-43 0,21 0,0 0,-21 0,21 0,-21 0,21 0,0 0</inkml:trace>
  <inkml:trace contextRef="#ctx0" brushRef="#br0" timeOffset="5914.5914">4868 12806,'0'0,"21"0,0 0,1 0,-1 0,21 0,-21 0,22-21,-1 0,-21 21,43 0,63 0,42 0,64 0,148 0,-64 0,85 0,1 0,83 0,-83 0,-44 0,-41 0,-1 0,-20 0,-107 0,22 0,-106 0,42-22,0 22,0-21,43 21,-22 0,0-21,43 21,-21 0,-22 0,21 0,-41 0,20 0,0 0,-21 0,22 0,41 0,-20 0,84-42,-21 42,-21 0,0 0,-22 0,-62 0,-22-21,-43 21,-20 0,-1 0,22 0,21 0,0 0,63 0,-21 0,0-22,-21 1,21 21,1 0,-1 0,-21-21,0 21,21 0,0 0,0 0,0 0,22 0,-22 0,-21 0,-21 0,21 0,-43 0,43 0,-21 0,-21 0,21 0,-22 0,1 0,0 0,-1 0,107 0,-22 0,-84 0,63 0,0 0,-63 0,21 0,-22 21,43 0,-21 1,64-1,-65 0,-20-21,0 21,-22-21,-20 21,41 0,22 1,-21-1,-43-21,22 0,-22 0,0 0,-21 0,22 0,-22 0,-21 0,21 0,0 0,0 21,-21-21,22 0,-1 21,0-21,42 21,64 0,0 1,-84-22,-22 0</inkml:trace>
  <inkml:trace contextRef="#ctx0" brushRef="#br0" timeOffset="8062.8062">4889 13801,'170'0,"62"63,65-63,-22 0,0 0,-21 0,-63 0,20 0,-41 0,-22 43,0-43,64 0,-43 0,64 0,0 0,-1 0,1 0,21 0,-21 0,21 21,-21-21,-43 0,1 0,-22 0,-21 0,-42 0,42 0,-21-21,43-1,-64 1,21 0,-43 0,43-21,-63 20,20 1,-20 21,-22-21,43-21,0 42,20-21,22-22,0 1,0 0,-42-1,42 1,-21 42,-21-21,-1 21,1 0,-22 0,22 0,0 0,-22 0,43 0,-21 0,84 0,-21 0,85 0,0 0,42 0,0 0,-84 0,42 0,-64 0,21 0,-63 0,22 0,-1 0,-21 0,21 0,-42 0,63 0,22 0,-1 0,-21 0,43 0,-64 0,-42 0,0 0,-43 0,1 0,-43 0,43 0,20 0,64 0,1 0,-1 0,-64 0,1 0,-21 0,-1 0,64 0,64 21,20 0,-41 0,-43 0,-64 1,-21-22,1 0,-22 0,148 84,-21-63,85 43,-42-22,-107-42,-62 0,20 0,21 0,1 21,-22 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2830" tIns="46415" rIns="92830" bIns="46415"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2830" tIns="46415" rIns="92830" bIns="46415" rtlCol="0"/>
          <a:lstStyle>
            <a:lvl1pPr algn="r">
              <a:defRPr sz="1200"/>
            </a:lvl1pPr>
          </a:lstStyle>
          <a:p>
            <a:fld id="{0547E7AA-DC0E-4338-826F-39CA529467BE}" type="datetimeFigureOut">
              <a:rPr lang="en-US" smtClean="0"/>
              <a:t>11/29/2016</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2830" tIns="46415" rIns="92830" bIns="46415" rtlCol="0" anchor="ctr"/>
          <a:lstStyle/>
          <a:p>
            <a:endParaRPr lang="en-US"/>
          </a:p>
        </p:txBody>
      </p:sp>
      <p:sp>
        <p:nvSpPr>
          <p:cNvPr id="5" name="Notes Placeholder 4"/>
          <p:cNvSpPr>
            <a:spLocks noGrp="1"/>
          </p:cNvSpPr>
          <p:nvPr>
            <p:ph type="body" sz="quarter" idx="3"/>
          </p:nvPr>
        </p:nvSpPr>
        <p:spPr>
          <a:xfrm>
            <a:off x="685800" y="4415791"/>
            <a:ext cx="5486400" cy="4183380"/>
          </a:xfrm>
          <a:prstGeom prst="rect">
            <a:avLst/>
          </a:prstGeom>
        </p:spPr>
        <p:txBody>
          <a:bodyPr vert="horz" lIns="92830" tIns="46415" rIns="92830" bIns="4641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6"/>
            <a:ext cx="2971800" cy="464820"/>
          </a:xfrm>
          <a:prstGeom prst="rect">
            <a:avLst/>
          </a:prstGeom>
        </p:spPr>
        <p:txBody>
          <a:bodyPr vert="horz" lIns="92830" tIns="46415" rIns="92830" bIns="46415"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6"/>
            <a:ext cx="2971800" cy="464820"/>
          </a:xfrm>
          <a:prstGeom prst="rect">
            <a:avLst/>
          </a:prstGeom>
        </p:spPr>
        <p:txBody>
          <a:bodyPr vert="horz" lIns="92830" tIns="46415" rIns="92830" bIns="46415" rtlCol="0" anchor="b"/>
          <a:lstStyle>
            <a:lvl1pPr algn="r">
              <a:defRPr sz="1200"/>
            </a:lvl1pPr>
          </a:lstStyle>
          <a:p>
            <a:fld id="{DE9736FD-4327-4E2D-8CAF-8F6E870A5E53}" type="slidenum">
              <a:rPr lang="en-US" smtClean="0"/>
              <a:t>‹#›</a:t>
            </a:fld>
            <a:endParaRPr lang="en-US"/>
          </a:p>
        </p:txBody>
      </p:sp>
    </p:spTree>
    <p:extLst>
      <p:ext uri="{BB962C8B-B14F-4D97-AF65-F5344CB8AC3E}">
        <p14:creationId xmlns:p14="http://schemas.microsoft.com/office/powerpoint/2010/main" val="40574666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9634" name="Text Box 1"/>
          <p:cNvSpPr txBox="1">
            <a:spLocks noChangeArrowheads="1"/>
          </p:cNvSpPr>
          <p:nvPr/>
        </p:nvSpPr>
        <p:spPr bwMode="auto">
          <a:xfrm>
            <a:off x="1143000" y="697230"/>
            <a:ext cx="4572000" cy="3486150"/>
          </a:xfrm>
          <a:prstGeom prst="rect">
            <a:avLst/>
          </a:prstGeom>
          <a:solidFill>
            <a:srgbClr val="FFFFFF"/>
          </a:solidFill>
          <a:ln w="9360">
            <a:solidFill>
              <a:srgbClr val="000000"/>
            </a:solidFill>
            <a:miter lim="800000"/>
            <a:headEnd/>
            <a:tailEnd/>
          </a:ln>
        </p:spPr>
        <p:txBody>
          <a:bodyPr wrap="none" lIns="92830" tIns="46415" rIns="92830" bIns="46415" anchor="ctr"/>
          <a:lstStyle>
            <a:lvl1pPr eaLnBrk="0" hangingPunct="0">
              <a:buClr>
                <a:srgbClr val="FFFFFF"/>
              </a:buClr>
              <a:buSzPct val="100000"/>
              <a:buFont typeface="Corbel" pitchFamily="34" charset="0"/>
              <a:defRPr>
                <a:solidFill>
                  <a:schemeClr val="bg1"/>
                </a:solidFill>
                <a:latin typeface="Corbel" pitchFamily="34" charset="0"/>
                <a:ea typeface="Arial Unicode MS" pitchFamily="34" charset="-128"/>
                <a:cs typeface="Arial Unicode MS" pitchFamily="34" charset="-128"/>
              </a:defRPr>
            </a:lvl1pPr>
            <a:lvl2pPr marL="742950" indent="-285750" eaLnBrk="0" hangingPunct="0">
              <a:buClr>
                <a:srgbClr val="FFFFFF"/>
              </a:buClr>
              <a:buSzPct val="100000"/>
              <a:buFont typeface="Corbel" pitchFamily="34" charset="0"/>
              <a:defRPr>
                <a:solidFill>
                  <a:schemeClr val="bg1"/>
                </a:solidFill>
                <a:latin typeface="Corbel" pitchFamily="34" charset="0"/>
                <a:ea typeface="Arial Unicode MS" pitchFamily="34" charset="-128"/>
                <a:cs typeface="Arial Unicode MS" pitchFamily="34" charset="-128"/>
              </a:defRPr>
            </a:lvl2pPr>
            <a:lvl3pPr marL="1143000" indent="-228600" eaLnBrk="0" hangingPunct="0">
              <a:buClr>
                <a:srgbClr val="FFFFFF"/>
              </a:buClr>
              <a:buSzPct val="100000"/>
              <a:buFont typeface="Corbel" pitchFamily="34" charset="0"/>
              <a:defRPr>
                <a:solidFill>
                  <a:schemeClr val="bg1"/>
                </a:solidFill>
                <a:latin typeface="Corbel" pitchFamily="34" charset="0"/>
                <a:ea typeface="Arial Unicode MS" pitchFamily="34" charset="-128"/>
                <a:cs typeface="Arial Unicode MS" pitchFamily="34" charset="-128"/>
              </a:defRPr>
            </a:lvl3pPr>
            <a:lvl4pPr marL="1600200" indent="-228600" eaLnBrk="0" hangingPunct="0">
              <a:buClr>
                <a:srgbClr val="FFFFFF"/>
              </a:buClr>
              <a:buSzPct val="100000"/>
              <a:buFont typeface="Corbel" pitchFamily="34" charset="0"/>
              <a:defRPr>
                <a:solidFill>
                  <a:schemeClr val="bg1"/>
                </a:solidFill>
                <a:latin typeface="Corbel" pitchFamily="34" charset="0"/>
                <a:ea typeface="Arial Unicode MS" pitchFamily="34" charset="-128"/>
                <a:cs typeface="Arial Unicode MS" pitchFamily="34" charset="-128"/>
              </a:defRPr>
            </a:lvl4pPr>
            <a:lvl5pPr marL="2057400" indent="-228600" eaLnBrk="0" hangingPunct="0">
              <a:buClr>
                <a:srgbClr val="FFFFFF"/>
              </a:buClr>
              <a:buSzPct val="100000"/>
              <a:buFont typeface="Corbel" pitchFamily="34" charset="0"/>
              <a:defRPr>
                <a:solidFill>
                  <a:schemeClr val="bg1"/>
                </a:solidFill>
                <a:latin typeface="Corbel" pitchFamily="34" charset="0"/>
                <a:ea typeface="Arial Unicode MS" pitchFamily="34" charset="-128"/>
                <a:cs typeface="Arial Unicode MS" pitchFamily="34" charset="-128"/>
              </a:defRPr>
            </a:lvl5pPr>
            <a:lvl6pPr marL="2514600" indent="-228600" defTabSz="457200" eaLnBrk="0" fontAlgn="base" hangingPunct="0">
              <a:spcBef>
                <a:spcPct val="0"/>
              </a:spcBef>
              <a:spcAft>
                <a:spcPct val="0"/>
              </a:spcAft>
              <a:buClr>
                <a:srgbClr val="FFFFFF"/>
              </a:buClr>
              <a:buSzPct val="100000"/>
              <a:buFont typeface="Corbel" pitchFamily="34" charset="0"/>
              <a:defRPr>
                <a:solidFill>
                  <a:schemeClr val="bg1"/>
                </a:solidFill>
                <a:latin typeface="Corbel" pitchFamily="34" charset="0"/>
                <a:ea typeface="Arial Unicode MS" pitchFamily="34" charset="-128"/>
                <a:cs typeface="Arial Unicode MS" pitchFamily="34" charset="-128"/>
              </a:defRPr>
            </a:lvl6pPr>
            <a:lvl7pPr marL="2971800" indent="-228600" defTabSz="457200" eaLnBrk="0" fontAlgn="base" hangingPunct="0">
              <a:spcBef>
                <a:spcPct val="0"/>
              </a:spcBef>
              <a:spcAft>
                <a:spcPct val="0"/>
              </a:spcAft>
              <a:buClr>
                <a:srgbClr val="FFFFFF"/>
              </a:buClr>
              <a:buSzPct val="100000"/>
              <a:buFont typeface="Corbel" pitchFamily="34" charset="0"/>
              <a:defRPr>
                <a:solidFill>
                  <a:schemeClr val="bg1"/>
                </a:solidFill>
                <a:latin typeface="Corbel" pitchFamily="34" charset="0"/>
                <a:ea typeface="Arial Unicode MS" pitchFamily="34" charset="-128"/>
                <a:cs typeface="Arial Unicode MS" pitchFamily="34" charset="-128"/>
              </a:defRPr>
            </a:lvl7pPr>
            <a:lvl8pPr marL="3429000" indent="-228600" defTabSz="457200" eaLnBrk="0" fontAlgn="base" hangingPunct="0">
              <a:spcBef>
                <a:spcPct val="0"/>
              </a:spcBef>
              <a:spcAft>
                <a:spcPct val="0"/>
              </a:spcAft>
              <a:buClr>
                <a:srgbClr val="FFFFFF"/>
              </a:buClr>
              <a:buSzPct val="100000"/>
              <a:buFont typeface="Corbel" pitchFamily="34" charset="0"/>
              <a:defRPr>
                <a:solidFill>
                  <a:schemeClr val="bg1"/>
                </a:solidFill>
                <a:latin typeface="Corbel" pitchFamily="34" charset="0"/>
                <a:ea typeface="Arial Unicode MS" pitchFamily="34" charset="-128"/>
                <a:cs typeface="Arial Unicode MS" pitchFamily="34" charset="-128"/>
              </a:defRPr>
            </a:lvl8pPr>
            <a:lvl9pPr marL="3886200" indent="-228600" defTabSz="457200" eaLnBrk="0" fontAlgn="base" hangingPunct="0">
              <a:spcBef>
                <a:spcPct val="0"/>
              </a:spcBef>
              <a:spcAft>
                <a:spcPct val="0"/>
              </a:spcAft>
              <a:buClr>
                <a:srgbClr val="FFFFFF"/>
              </a:buClr>
              <a:buSzPct val="100000"/>
              <a:buFont typeface="Corbel" pitchFamily="34" charset="0"/>
              <a:defRPr>
                <a:solidFill>
                  <a:schemeClr val="bg1"/>
                </a:solidFill>
                <a:latin typeface="Corbel" pitchFamily="34" charset="0"/>
                <a:ea typeface="Arial Unicode MS" pitchFamily="34" charset="-128"/>
                <a:cs typeface="Arial Unicode MS" pitchFamily="34" charset="-128"/>
              </a:defRPr>
            </a:lvl9pPr>
          </a:lstStyle>
          <a:p>
            <a:pPr eaLnBrk="1" hangingPunct="1"/>
            <a:endParaRPr lang="en-US"/>
          </a:p>
        </p:txBody>
      </p:sp>
      <p:sp>
        <p:nvSpPr>
          <p:cNvPr id="69635" name="Rectangle 2"/>
          <p:cNvSpPr>
            <a:spLocks noGrp="1" noChangeArrowheads="1"/>
          </p:cNvSpPr>
          <p:nvPr>
            <p:ph type="body"/>
          </p:nvPr>
        </p:nvSpPr>
        <p:spPr>
          <a:xfrm>
            <a:off x="1060451" y="4422246"/>
            <a:ext cx="4737100" cy="35684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2AA543F1-7DD1-4693-8A44-C7990FE57CB3}" type="datetimeFigureOut">
              <a:rPr lang="en-US" smtClean="0"/>
              <a:t>11/29/2016</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4A0A8187-8707-419A-BD76-357E35C3B428}"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AA543F1-7DD1-4693-8A44-C7990FE57CB3}" type="datetimeFigureOut">
              <a:rPr lang="en-US" smtClean="0"/>
              <a:t>11/29/2016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0A8187-8707-419A-BD76-357E35C3B42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AA543F1-7DD1-4693-8A44-C7990FE57CB3}" type="datetimeFigureOut">
              <a:rPr lang="en-US" smtClean="0"/>
              <a:t>11/29/2016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0A8187-8707-419A-BD76-357E35C3B42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AA543F1-7DD1-4693-8A44-C7990FE57CB3}" type="datetimeFigureOut">
              <a:rPr lang="en-US" smtClean="0"/>
              <a:t>11/29/2016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0A8187-8707-419A-BD76-357E35C3B42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AA543F1-7DD1-4693-8A44-C7990FE57CB3}" type="datetimeFigureOut">
              <a:rPr lang="en-US" smtClean="0"/>
              <a:t>11/29/2016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0A8187-8707-419A-BD76-357E35C3B428}"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AA543F1-7DD1-4693-8A44-C7990FE57CB3}" type="datetimeFigureOut">
              <a:rPr lang="en-US" smtClean="0"/>
              <a:t>11/29/2016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0A8187-8707-419A-BD76-357E35C3B428}"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2AA543F1-7DD1-4693-8A44-C7990FE57CB3}" type="datetimeFigureOut">
              <a:rPr lang="en-US" smtClean="0"/>
              <a:t>11/29/2016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A0A8187-8707-419A-BD76-357E35C3B42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2AA543F1-7DD1-4693-8A44-C7990FE57CB3}" type="datetimeFigureOut">
              <a:rPr lang="en-US" smtClean="0"/>
              <a:t>11/29/2016</a:t>
            </a:fld>
            <a:endParaRPr lang="en-US"/>
          </a:p>
        </p:txBody>
      </p:sp>
      <p:sp>
        <p:nvSpPr>
          <p:cNvPr id="8" name="Slide Number Placeholder 7"/>
          <p:cNvSpPr>
            <a:spLocks noGrp="1"/>
          </p:cNvSpPr>
          <p:nvPr>
            <p:ph type="sldNum" sz="quarter" idx="11"/>
          </p:nvPr>
        </p:nvSpPr>
        <p:spPr/>
        <p:txBody>
          <a:bodyPr/>
          <a:lstStyle/>
          <a:p>
            <a:fld id="{4A0A8187-8707-419A-BD76-357E35C3B428}"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A543F1-7DD1-4693-8A44-C7990FE57CB3}" type="datetimeFigureOut">
              <a:rPr lang="en-US" smtClean="0"/>
              <a:t>11/29/2016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A0A8187-8707-419A-BD76-357E35C3B42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AA543F1-7DD1-4693-8A44-C7990FE57CB3}" type="datetimeFigureOut">
              <a:rPr lang="en-US" smtClean="0"/>
              <a:t>11/29/2016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156448" y="6422064"/>
            <a:ext cx="762000" cy="365125"/>
          </a:xfrm>
        </p:spPr>
        <p:txBody>
          <a:bodyPr/>
          <a:lstStyle/>
          <a:p>
            <a:fld id="{4A0A8187-8707-419A-BD76-357E35C3B428}"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2AA543F1-7DD1-4693-8A44-C7990FE57CB3}" type="datetimeFigureOut">
              <a:rPr lang="en-US" smtClean="0"/>
              <a:t>11/29/2016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0A8187-8707-419A-BD76-357E35C3B428}"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2AA543F1-7DD1-4693-8A44-C7990FE57CB3}" type="datetimeFigureOut">
              <a:rPr lang="en-US" smtClean="0"/>
              <a:t>11/29/2016</a:t>
            </a:fld>
            <a:endParaRPr lang="en-US"/>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US"/>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4A0A8187-8707-419A-BD76-357E35C3B428}"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hyperlink" Target="https://www.youtube.com/watch?v=6xm3ysOvwZI" TargetMode="Externa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5.tmp"/><Relationship Id="rId1" Type="http://schemas.openxmlformats.org/officeDocument/2006/relationships/slideLayout" Target="../slideLayouts/slideLayout7.xml"/><Relationship Id="rId4" Type="http://schemas.openxmlformats.org/officeDocument/2006/relationships/image" Target="../media/image6.emf"/></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penn.phmschools.org/201617-program-studies" TargetMode="Externa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image" Target="../media/image15.e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16.emf"/></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gif"/><Relationship Id="rId1" Type="http://schemas.openxmlformats.org/officeDocument/2006/relationships/slideLayout" Target="../slideLayouts/slideLayout7.xml"/><Relationship Id="rId4" Type="http://schemas.openxmlformats.org/officeDocument/2006/relationships/image" Target="../media/image19.gif"/></Relationships>
</file>

<file path=ppt/slides/_rels/slide25.xml.rels><?xml version="1.0" encoding="UTF-8" standalone="yes"?>
<Relationships xmlns="http://schemas.openxmlformats.org/package/2006/relationships"><Relationship Id="rId3" Type="http://schemas.openxmlformats.org/officeDocument/2006/relationships/image" Target="../media/image20.wmf"/><Relationship Id="rId7" Type="http://schemas.openxmlformats.org/officeDocument/2006/relationships/image" Target="../media/image24.jpeg"/><Relationship Id="rId2" Type="http://schemas.openxmlformats.org/officeDocument/2006/relationships/hyperlink" Target="https://hac.phmschools.org/HomeAccess/Account/LogOn?ReturnUrl=/homeaccess" TargetMode="External"/><Relationship Id="rId1" Type="http://schemas.openxmlformats.org/officeDocument/2006/relationships/slideLayout" Target="../slideLayouts/slideLayout4.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26.xml.rels><?xml version="1.0" encoding="UTF-8" standalone="yes"?>
<Relationships xmlns="http://schemas.openxmlformats.org/package/2006/relationships"><Relationship Id="rId3" Type="http://schemas.openxmlformats.org/officeDocument/2006/relationships/hyperlink" Target="http://penn.phmschools.org/node/663" TargetMode="External"/><Relationship Id="rId7" Type="http://schemas.openxmlformats.org/officeDocument/2006/relationships/image" Target="../media/image28.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bing.com/images/search?q=graduation+cap+pictures&amp;id=8C034E3096A868A4520FF21BD7220F323CD9B258&amp;FORM=IQFRBA"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7543800" cy="914400"/>
          </a:xfrm>
        </p:spPr>
        <p:txBody>
          <a:bodyPr>
            <a:noAutofit/>
          </a:bodyPr>
          <a:lstStyle/>
          <a:p>
            <a:r>
              <a:rPr lang="en-US" sz="5400" dirty="0" smtClean="0"/>
              <a:t>PENN HIGH SCHOOL</a:t>
            </a:r>
            <a:endParaRPr lang="en-US" sz="5400" dirty="0"/>
          </a:p>
        </p:txBody>
      </p:sp>
      <p:sp>
        <p:nvSpPr>
          <p:cNvPr id="4" name="Oval 3"/>
          <p:cNvSpPr/>
          <p:nvPr/>
        </p:nvSpPr>
        <p:spPr>
          <a:xfrm>
            <a:off x="707571" y="2133600"/>
            <a:ext cx="7162800" cy="3276600"/>
          </a:xfrm>
          <a:prstGeom prst="ellipse">
            <a:avLst/>
          </a:prstGeom>
          <a:solidFill>
            <a:schemeClr val="accent2">
              <a:lumMod val="40000"/>
              <a:lumOff val="60000"/>
            </a:schemeClr>
          </a:solidFill>
          <a:ln w="5715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smtClean="0">
                <a:solidFill>
                  <a:schemeClr val="bg1"/>
                </a:solidFill>
                <a:latin typeface="Arial Rounded MT Bold" pitchFamily="34" charset="0"/>
                <a:ea typeface="Adobe Fan Heiti Std B" pitchFamily="34" charset="-128"/>
              </a:rPr>
              <a:t>Are you ready for high school?</a:t>
            </a:r>
            <a:endParaRPr lang="en-US" sz="4800" dirty="0">
              <a:solidFill>
                <a:schemeClr val="bg1"/>
              </a:solidFill>
              <a:latin typeface="Arial Rounded MT Bold" pitchFamily="34" charset="0"/>
              <a:ea typeface="Adobe Fan Heiti Std B" pitchFamily="34" charset="-128"/>
            </a:endParaRPr>
          </a:p>
        </p:txBody>
      </p:sp>
    </p:spTree>
    <p:extLst>
      <p:ext uri="{BB962C8B-B14F-4D97-AF65-F5344CB8AC3E}">
        <p14:creationId xmlns:p14="http://schemas.microsoft.com/office/powerpoint/2010/main" val="24959261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7"/>
          <p:cNvSpPr txBox="1">
            <a:spLocks/>
          </p:cNvSpPr>
          <p:nvPr/>
        </p:nvSpPr>
        <p:spPr>
          <a:xfrm>
            <a:off x="838200" y="1752600"/>
            <a:ext cx="7680960" cy="4724400"/>
          </a:xfrm>
          <a:prstGeom prst="rect">
            <a:avLst/>
          </a:prstGeom>
        </p:spPr>
        <p:txBody>
          <a:bodyPr>
            <a:normAutofit fontScale="25000" lnSpcReduction="20000"/>
          </a:bodyPr>
          <a:lst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a:lstStyle>
          <a:p>
            <a:r>
              <a:rPr lang="en-US" sz="7200" b="1" dirty="0" smtClean="0">
                <a:solidFill>
                  <a:srgbClr val="FFFF00"/>
                </a:solidFill>
              </a:rPr>
              <a:t>For the Core 40 with Technical Honors, students must:</a:t>
            </a:r>
          </a:p>
          <a:p>
            <a:pPr marL="285750" indent="-285750">
              <a:buFont typeface="Wingdings" pitchFamily="2" charset="2"/>
              <a:buChar char="q"/>
            </a:pPr>
            <a:r>
              <a:rPr lang="en-US" sz="7200" dirty="0" smtClean="0"/>
              <a:t>Complete all requirement for the Core 40 diploma</a:t>
            </a:r>
          </a:p>
          <a:p>
            <a:pPr marL="285750" indent="-285750">
              <a:buFont typeface="Wingdings" pitchFamily="2" charset="2"/>
              <a:buChar char="q"/>
            </a:pPr>
            <a:r>
              <a:rPr lang="en-US" sz="7200" dirty="0" smtClean="0"/>
              <a:t>Earn 6 credits in career preparation courses </a:t>
            </a:r>
            <a:r>
              <a:rPr lang="en-US" sz="7200" u="sng" dirty="0" smtClean="0"/>
              <a:t>and</a:t>
            </a:r>
            <a:r>
              <a:rPr lang="en-US" sz="7200" dirty="0" smtClean="0"/>
              <a:t> either get a certification or take 6 dual credits</a:t>
            </a:r>
          </a:p>
          <a:p>
            <a:pPr marL="285750" indent="-285750">
              <a:buFont typeface="Wingdings" pitchFamily="2" charset="2"/>
              <a:buChar char="q"/>
            </a:pPr>
            <a:r>
              <a:rPr lang="en-US" sz="7200" dirty="0" smtClean="0"/>
              <a:t>Earn a grade of C or better in all of the courses that count toward the diploma</a:t>
            </a:r>
          </a:p>
          <a:p>
            <a:pPr marL="285750" indent="-285750">
              <a:buFont typeface="Wingdings" pitchFamily="2" charset="2"/>
              <a:buChar char="q"/>
            </a:pPr>
            <a:r>
              <a:rPr lang="en-US" sz="7200" dirty="0" smtClean="0"/>
              <a:t>Earn a grade point average of B (3.0) or better</a:t>
            </a:r>
          </a:p>
          <a:p>
            <a:endParaRPr lang="en-US" sz="7200" dirty="0" smtClean="0"/>
          </a:p>
          <a:p>
            <a:r>
              <a:rPr lang="en-US" sz="7200" b="1" dirty="0" smtClean="0">
                <a:solidFill>
                  <a:srgbClr val="FFFF00"/>
                </a:solidFill>
              </a:rPr>
              <a:t>Complete </a:t>
            </a:r>
            <a:r>
              <a:rPr lang="en-US" sz="7200" b="1" u="sng" dirty="0" smtClean="0">
                <a:solidFill>
                  <a:srgbClr val="FFFF00"/>
                </a:solidFill>
              </a:rPr>
              <a:t>one</a:t>
            </a:r>
            <a:r>
              <a:rPr lang="en-US" sz="7200" b="1" dirty="0" smtClean="0">
                <a:solidFill>
                  <a:srgbClr val="FFFF00"/>
                </a:solidFill>
              </a:rPr>
              <a:t> of the following</a:t>
            </a:r>
            <a:r>
              <a:rPr lang="en-US" sz="7200" b="1" dirty="0" smtClean="0"/>
              <a:t>:</a:t>
            </a:r>
          </a:p>
          <a:p>
            <a:pPr marL="285750" indent="-285750">
              <a:buFont typeface="Wingdings" pitchFamily="2" charset="2"/>
              <a:buChar char="q"/>
            </a:pPr>
            <a:r>
              <a:rPr lang="en-US" sz="7200" dirty="0" smtClean="0"/>
              <a:t>One of the additional requirements for earning the Academic Honors Diploma</a:t>
            </a:r>
          </a:p>
          <a:p>
            <a:pPr marL="285750" indent="-285750">
              <a:buFont typeface="Wingdings" pitchFamily="2" charset="2"/>
              <a:buChar char="q"/>
            </a:pPr>
            <a:r>
              <a:rPr lang="en-US" sz="7200" dirty="0" smtClean="0"/>
              <a:t>Take the </a:t>
            </a:r>
            <a:r>
              <a:rPr lang="en-US" sz="7200" dirty="0" err="1" smtClean="0"/>
              <a:t>Accuplacer</a:t>
            </a:r>
            <a:r>
              <a:rPr lang="en-US" sz="7200" dirty="0" smtClean="0"/>
              <a:t> and receive minimum scores of  Writing 80, Reading 90, Math 75</a:t>
            </a:r>
          </a:p>
          <a:p>
            <a:pPr marL="285750" indent="-285750">
              <a:buFont typeface="Wingdings" pitchFamily="2" charset="2"/>
              <a:buChar char="q"/>
            </a:pPr>
            <a:r>
              <a:rPr lang="en-US" sz="7200" dirty="0" smtClean="0"/>
              <a:t>Take the Compass and receive minimum scores of Writing 70, Reading 80, Algebra 66</a:t>
            </a:r>
          </a:p>
          <a:p>
            <a:pPr marL="285750" indent="-285750">
              <a:buFont typeface="Wingdings" pitchFamily="2" charset="2"/>
              <a:buChar char="q"/>
            </a:pPr>
            <a:endParaRPr lang="en-US" sz="1400" dirty="0" smtClean="0"/>
          </a:p>
          <a:p>
            <a:pPr marL="285750" indent="-285750">
              <a:buFont typeface="Wingdings" pitchFamily="2" charset="2"/>
              <a:buChar char="q"/>
            </a:pPr>
            <a:endParaRPr lang="en-US" sz="1400" dirty="0" smtClean="0"/>
          </a:p>
          <a:p>
            <a:r>
              <a:rPr lang="en-US" sz="1400" dirty="0" smtClean="0"/>
              <a:t> </a:t>
            </a:r>
          </a:p>
          <a:p>
            <a:pPr marL="285750" indent="-285750">
              <a:buFont typeface="Wingdings" pitchFamily="2" charset="2"/>
              <a:buChar char="q"/>
            </a:pPr>
            <a:endParaRPr lang="en-US" dirty="0"/>
          </a:p>
        </p:txBody>
      </p:sp>
      <p:sp>
        <p:nvSpPr>
          <p:cNvPr id="3" name="TextBox 2"/>
          <p:cNvSpPr txBox="1"/>
          <p:nvPr/>
        </p:nvSpPr>
        <p:spPr>
          <a:xfrm>
            <a:off x="1541929" y="315688"/>
            <a:ext cx="5867400" cy="954107"/>
          </a:xfrm>
          <a:prstGeom prst="rect">
            <a:avLst/>
          </a:prstGeom>
          <a:solidFill>
            <a:srgbClr val="00B050"/>
          </a:solidFill>
        </p:spPr>
        <p:txBody>
          <a:bodyPr wrap="square" rtlCol="0">
            <a:spAutoFit/>
          </a:bodyPr>
          <a:lstStyle/>
          <a:p>
            <a:pPr algn="ctr"/>
            <a:r>
              <a:rPr lang="en-US" sz="2800" dirty="0" smtClean="0"/>
              <a:t>Core 40 with Technical Honors</a:t>
            </a:r>
          </a:p>
          <a:p>
            <a:pPr algn="ctr"/>
            <a:r>
              <a:rPr lang="en-US" sz="2800" dirty="0" smtClean="0"/>
              <a:t>(Minimum 47 credits)</a:t>
            </a:r>
            <a:endParaRPr lang="en-US" sz="2800" dirty="0"/>
          </a:p>
        </p:txBody>
      </p:sp>
    </p:spTree>
    <p:extLst>
      <p:ext uri="{BB962C8B-B14F-4D97-AF65-F5344CB8AC3E}">
        <p14:creationId xmlns:p14="http://schemas.microsoft.com/office/powerpoint/2010/main" val="307239812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43000" y="622329"/>
            <a:ext cx="6629400" cy="646331"/>
          </a:xfrm>
          <a:prstGeom prst="rect">
            <a:avLst/>
          </a:prstGeom>
          <a:solidFill>
            <a:srgbClr val="00B0F0"/>
          </a:solidFill>
        </p:spPr>
        <p:txBody>
          <a:bodyPr wrap="square" rtlCol="0">
            <a:spAutoFit/>
          </a:bodyPr>
          <a:lstStyle/>
          <a:p>
            <a:pPr algn="ctr"/>
            <a:r>
              <a:rPr lang="en-US" sz="3600" dirty="0" smtClean="0"/>
              <a:t>ISTEP Testing</a:t>
            </a:r>
            <a:endParaRPr lang="en-US" sz="3600" dirty="0"/>
          </a:p>
        </p:txBody>
      </p:sp>
      <p:sp>
        <p:nvSpPr>
          <p:cNvPr id="5" name="Content Placeholder 4"/>
          <p:cNvSpPr>
            <a:spLocks noGrp="1"/>
          </p:cNvSpPr>
          <p:nvPr>
            <p:ph sz="quarter" idx="4294967295"/>
          </p:nvPr>
        </p:nvSpPr>
        <p:spPr>
          <a:xfrm>
            <a:off x="495300" y="1600200"/>
            <a:ext cx="7924800" cy="4114800"/>
          </a:xfrm>
        </p:spPr>
        <p:txBody>
          <a:bodyPr>
            <a:normAutofit fontScale="92500" lnSpcReduction="10000"/>
          </a:bodyPr>
          <a:lstStyle/>
          <a:p>
            <a:r>
              <a:rPr lang="en-US" sz="4000" dirty="0" smtClean="0"/>
              <a:t>All 9</a:t>
            </a:r>
            <a:r>
              <a:rPr lang="en-US" sz="4000" baseline="30000" dirty="0" smtClean="0"/>
              <a:t>th</a:t>
            </a:r>
            <a:r>
              <a:rPr lang="en-US" sz="4000" dirty="0" smtClean="0"/>
              <a:t> graders will take the ISTEP (Biology)</a:t>
            </a:r>
          </a:p>
          <a:p>
            <a:pPr marL="0" indent="0">
              <a:buNone/>
            </a:pPr>
            <a:endParaRPr lang="en-US" sz="4000" dirty="0" smtClean="0"/>
          </a:p>
          <a:p>
            <a:r>
              <a:rPr lang="en-US" sz="4000" dirty="0" smtClean="0">
                <a:solidFill>
                  <a:srgbClr val="5EBBDC"/>
                </a:solidFill>
              </a:rPr>
              <a:t>All 10</a:t>
            </a:r>
            <a:r>
              <a:rPr lang="en-US" sz="4000" baseline="30000" dirty="0" smtClean="0">
                <a:solidFill>
                  <a:srgbClr val="5EBBDC"/>
                </a:solidFill>
              </a:rPr>
              <a:t>th</a:t>
            </a:r>
            <a:r>
              <a:rPr lang="en-US" sz="4000" dirty="0" smtClean="0">
                <a:solidFill>
                  <a:srgbClr val="5EBBDC"/>
                </a:solidFill>
              </a:rPr>
              <a:t> graders will also take the ISTEP (English &amp; Math).  Passing this 10</a:t>
            </a:r>
            <a:r>
              <a:rPr lang="en-US" sz="4000" baseline="30000" dirty="0" smtClean="0">
                <a:solidFill>
                  <a:srgbClr val="5EBBDC"/>
                </a:solidFill>
              </a:rPr>
              <a:t>th</a:t>
            </a:r>
            <a:r>
              <a:rPr lang="en-US" sz="4000" dirty="0" smtClean="0">
                <a:solidFill>
                  <a:srgbClr val="5EBBDC"/>
                </a:solidFill>
              </a:rPr>
              <a:t> grade ISTEP test is a part of the graduation requirement.</a:t>
            </a:r>
            <a:endParaRPr lang="en-US" sz="4000" dirty="0">
              <a:solidFill>
                <a:srgbClr val="5EBBDC"/>
              </a:solidFill>
            </a:endParaRPr>
          </a:p>
        </p:txBody>
      </p:sp>
    </p:spTree>
    <p:extLst>
      <p:ext uri="{BB962C8B-B14F-4D97-AF65-F5344CB8AC3E}">
        <p14:creationId xmlns:p14="http://schemas.microsoft.com/office/powerpoint/2010/main" val="24230357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447800"/>
            <a:ext cx="6480048" cy="1767840"/>
          </a:xfrm>
        </p:spPr>
        <p:txBody>
          <a:bodyPr/>
          <a:lstStyle/>
          <a:p>
            <a:r>
              <a:rPr lang="en-US" dirty="0" smtClean="0"/>
              <a:t>How To choose high school classes</a:t>
            </a:r>
            <a:endParaRPr lang="en-US" dirty="0"/>
          </a:p>
        </p:txBody>
      </p:sp>
      <p:sp>
        <p:nvSpPr>
          <p:cNvPr id="7" name="Subtitle 6"/>
          <p:cNvSpPr>
            <a:spLocks noGrp="1"/>
          </p:cNvSpPr>
          <p:nvPr>
            <p:ph type="subTitle" idx="1"/>
          </p:nvPr>
        </p:nvSpPr>
        <p:spPr>
          <a:xfrm>
            <a:off x="1600200" y="3733800"/>
            <a:ext cx="5413248" cy="381000"/>
          </a:xfrm>
          <a:solidFill>
            <a:schemeClr val="tx1"/>
          </a:solidFill>
        </p:spPr>
        <p:txBody>
          <a:bodyPr/>
          <a:lstStyle/>
          <a:p>
            <a:r>
              <a:rPr lang="en-US" dirty="0" smtClean="0">
                <a:solidFill>
                  <a:schemeClr val="tx1">
                    <a:lumMod val="85000"/>
                  </a:schemeClr>
                </a:solidFill>
                <a:hlinkClick r:id="rId2"/>
              </a:rPr>
              <a:t>Video:  How To Choose High School Classes</a:t>
            </a:r>
            <a:endParaRPr lang="en-US" dirty="0">
              <a:solidFill>
                <a:schemeClr val="tx1">
                  <a:lumMod val="85000"/>
                </a:schemeClr>
              </a:solidFill>
            </a:endParaRPr>
          </a:p>
        </p:txBody>
      </p:sp>
    </p:spTree>
    <p:extLst>
      <p:ext uri="{BB962C8B-B14F-4D97-AF65-F5344CB8AC3E}">
        <p14:creationId xmlns:p14="http://schemas.microsoft.com/office/powerpoint/2010/main" val="30757158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8200" y="2438400"/>
            <a:ext cx="7543800" cy="1569660"/>
          </a:xfrm>
          <a:prstGeom prst="rect">
            <a:avLst/>
          </a:prstGeom>
          <a:ln>
            <a:solidFill>
              <a:schemeClr val="accent5">
                <a:lumMod val="40000"/>
                <a:lumOff val="60000"/>
              </a:schemeClr>
            </a:solidFill>
          </a:ln>
        </p:spPr>
        <p:txBody>
          <a:bodyPr wrap="square">
            <a:spAutoFit/>
          </a:bodyPr>
          <a:lstStyle/>
          <a:p>
            <a:pPr lvl="0" algn="ctr"/>
            <a:r>
              <a:rPr lang="en-US" sz="9600" b="1" dirty="0">
                <a:ln w="12700">
                  <a:solidFill>
                    <a:schemeClr val="tx2">
                      <a:satMod val="155000"/>
                    </a:schemeClr>
                  </a:solidFill>
                  <a:prstDash val="solid"/>
                </a:ln>
                <a:solidFill>
                  <a:schemeClr val="accent5">
                    <a:lumMod val="60000"/>
                    <a:lumOff val="40000"/>
                  </a:schemeClr>
                </a:solidFill>
                <a:effectLst>
                  <a:outerShdw blurRad="41275" dist="20320" dir="1800000" algn="tl" rotWithShape="0">
                    <a:srgbClr val="000000">
                      <a:alpha val="40000"/>
                    </a:srgbClr>
                  </a:outerShdw>
                </a:effectLst>
              </a:rPr>
              <a:t>Scheduling</a:t>
            </a:r>
            <a:endParaRPr lang="en-US" sz="9600" b="1" dirty="0">
              <a:ln w="18000">
                <a:solidFill>
                  <a:schemeClr val="accent2">
                    <a:satMod val="140000"/>
                  </a:schemeClr>
                </a:solidFill>
                <a:prstDash val="solid"/>
                <a:miter lim="800000"/>
              </a:ln>
              <a:solidFill>
                <a:schemeClr val="accent5">
                  <a:lumMod val="60000"/>
                  <a:lumOff val="40000"/>
                </a:schemeClr>
              </a:solid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448479860"/>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 y="283420"/>
            <a:ext cx="4191000" cy="369332"/>
          </a:xfrm>
          <a:prstGeom prst="rect">
            <a:avLst/>
          </a:prstGeom>
          <a:noFill/>
        </p:spPr>
        <p:txBody>
          <a:bodyPr wrap="square" rtlCol="0">
            <a:spAutoFit/>
          </a:bodyPr>
          <a:lstStyle/>
          <a:p>
            <a:r>
              <a:rPr lang="en-US" dirty="0" smtClean="0"/>
              <a:t>Sample Schedule</a:t>
            </a:r>
            <a:endParaRPr lang="en-US" dirty="0"/>
          </a:p>
        </p:txBody>
      </p:sp>
      <p:pic>
        <p:nvPicPr>
          <p:cNvPr id="8" name="Picture 7" descr="eSchoolPLUS Reports - My Home"/>
          <p:cNvPicPr>
            <a:picLocks noChangeAspect="1"/>
          </p:cNvPicPr>
          <p:nvPr/>
        </p:nvPicPr>
        <p:blipFill rotWithShape="1">
          <a:blip r:embed="rId2">
            <a:extLst>
              <a:ext uri="{28A0092B-C50C-407E-A947-70E740481C1C}">
                <a14:useLocalDpi xmlns:a14="http://schemas.microsoft.com/office/drawing/2010/main" val="0"/>
              </a:ext>
            </a:extLst>
          </a:blip>
          <a:srcRect l="7738" t="25834" r="8810" b="21645"/>
          <a:stretch/>
        </p:blipFill>
        <p:spPr>
          <a:xfrm>
            <a:off x="304800" y="1458686"/>
            <a:ext cx="8411039" cy="3755570"/>
          </a:xfrm>
          <a:prstGeom prst="rect">
            <a:avLst/>
          </a:prstGeom>
        </p:spPr>
      </p:pic>
      <mc:AlternateContent xmlns:mc="http://schemas.openxmlformats.org/markup-compatibility/2006">
        <mc:Choice xmlns:p14="http://schemas.microsoft.com/office/powerpoint/2010/main" Requires="p14">
          <p:contentPart p14:bwMode="auto" r:id="rId3">
            <p14:nvContentPartPr>
              <p14:cNvPr id="3" name="Ink 2"/>
              <p14:cNvContentPartPr/>
              <p14:nvPr/>
            </p14:nvContentPartPr>
            <p14:xfrm>
              <a:off x="761760" y="2849760"/>
              <a:ext cx="6835680" cy="2164680"/>
            </p14:xfrm>
          </p:contentPart>
        </mc:Choice>
        <mc:Fallback>
          <p:pic>
            <p:nvPicPr>
              <p:cNvPr id="3" name="Ink 2"/>
              <p:cNvPicPr/>
              <p:nvPr/>
            </p:nvPicPr>
            <p:blipFill>
              <a:blip r:embed="rId4"/>
              <a:stretch>
                <a:fillRect/>
              </a:stretch>
            </p:blipFill>
            <p:spPr>
              <a:xfrm>
                <a:off x="752400" y="2840400"/>
                <a:ext cx="6854400" cy="2183400"/>
              </a:xfrm>
              <a:prstGeom prst="rect">
                <a:avLst/>
              </a:prstGeom>
            </p:spPr>
          </p:pic>
        </mc:Fallback>
      </mc:AlternateContent>
    </p:spTree>
    <p:extLst>
      <p:ext uri="{BB962C8B-B14F-4D97-AF65-F5344CB8AC3E}">
        <p14:creationId xmlns:p14="http://schemas.microsoft.com/office/powerpoint/2010/main" val="30719703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1488" y="1868488"/>
            <a:ext cx="3121025" cy="312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990600" y="533400"/>
            <a:ext cx="5562600" cy="923330"/>
          </a:xfrm>
          <a:prstGeom prst="rect">
            <a:avLst/>
          </a:prstGeom>
          <a:noFill/>
        </p:spPr>
        <p:txBody>
          <a:bodyPr wrap="square" rtlCol="0">
            <a:spAutoFit/>
          </a:bodyPr>
          <a:lstStyle/>
          <a:p>
            <a:r>
              <a:rPr lang="en-US" sz="5400" dirty="0" smtClean="0"/>
              <a:t>Honors Classes</a:t>
            </a:r>
            <a:endParaRPr lang="en-US" sz="5400" dirty="0"/>
          </a:p>
        </p:txBody>
      </p:sp>
    </p:spTree>
    <p:extLst>
      <p:ext uri="{BB962C8B-B14F-4D97-AF65-F5344CB8AC3E}">
        <p14:creationId xmlns:p14="http://schemas.microsoft.com/office/powerpoint/2010/main" val="74555977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305800" cy="1249362"/>
          </a:xfrm>
          <a:solidFill>
            <a:schemeClr val="accent1">
              <a:lumMod val="60000"/>
              <a:lumOff val="40000"/>
            </a:schemeClr>
          </a:solidFill>
        </p:spPr>
        <p:txBody>
          <a:bodyPr>
            <a:normAutofit fontScale="90000"/>
          </a:bodyPr>
          <a:lstStyle/>
          <a:p>
            <a:pPr algn="ctr"/>
            <a:r>
              <a:rPr lang="en-US" b="1" dirty="0" smtClean="0">
                <a:solidFill>
                  <a:schemeClr val="bg1"/>
                </a:solidFill>
              </a:rPr>
              <a:t>English 9 Honors, Biology Honors, </a:t>
            </a:r>
            <a:br>
              <a:rPr lang="en-US" b="1" dirty="0" smtClean="0">
                <a:solidFill>
                  <a:schemeClr val="bg1"/>
                </a:solidFill>
              </a:rPr>
            </a:br>
            <a:r>
              <a:rPr lang="en-US" b="1" dirty="0" smtClean="0">
                <a:solidFill>
                  <a:schemeClr val="bg1"/>
                </a:solidFill>
              </a:rPr>
              <a:t>World Geography Honors</a:t>
            </a:r>
            <a:endParaRPr lang="en-US" b="1" dirty="0">
              <a:solidFill>
                <a:schemeClr val="bg1"/>
              </a:solidFill>
            </a:endParaRPr>
          </a:p>
        </p:txBody>
      </p:sp>
      <p:sp>
        <p:nvSpPr>
          <p:cNvPr id="6" name="Content Placeholder 5"/>
          <p:cNvSpPr>
            <a:spLocks noGrp="1"/>
          </p:cNvSpPr>
          <p:nvPr>
            <p:ph idx="1"/>
          </p:nvPr>
        </p:nvSpPr>
        <p:spPr>
          <a:xfrm>
            <a:off x="609600" y="1905000"/>
            <a:ext cx="7924800" cy="4191000"/>
          </a:xfrm>
        </p:spPr>
        <p:txBody>
          <a:bodyPr>
            <a:normAutofit/>
          </a:bodyPr>
          <a:lstStyle/>
          <a:p>
            <a:r>
              <a:rPr lang="en-US" sz="2800" dirty="0" smtClean="0"/>
              <a:t>These courses are rigorous Pre-AP courses.  Students should have A’s or high B’s in their core subjects.  (Suggestion:  if you are in doubt talk to your current teacher)</a:t>
            </a:r>
          </a:p>
          <a:p>
            <a:r>
              <a:rPr lang="en-US" sz="2800" dirty="0" smtClean="0"/>
              <a:t>Students should be strong readers and able to understand fairly complex material.  Concepts are in depth and comprehensive. </a:t>
            </a:r>
          </a:p>
          <a:p>
            <a:r>
              <a:rPr lang="en-US" sz="2800" dirty="0" smtClean="0"/>
              <a:t>Students should have a strong work ethic and desire to take an honors course.</a:t>
            </a:r>
          </a:p>
          <a:p>
            <a:endParaRPr lang="en-US" dirty="0"/>
          </a:p>
        </p:txBody>
      </p:sp>
    </p:spTree>
    <p:extLst>
      <p:ext uri="{BB962C8B-B14F-4D97-AF65-F5344CB8AC3E}">
        <p14:creationId xmlns:p14="http://schemas.microsoft.com/office/powerpoint/2010/main" val="22652746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80">
                                          <p:stCondLst>
                                            <p:cond delay="0"/>
                                          </p:stCondLst>
                                        </p:cTn>
                                        <p:tgtEl>
                                          <p:spTgt spid="6">
                                            <p:txEl>
                                              <p:pRg st="0" end="0"/>
                                            </p:txEl>
                                          </p:spTgt>
                                        </p:tgtEl>
                                      </p:cBhvr>
                                    </p:animEffect>
                                    <p:anim calcmode="lin" valueType="num">
                                      <p:cBhvr>
                                        <p:cTn id="8" dur="1822" tmFilter="0,0; 0.14,0.36; 0.43,0.73; 0.71,0.91; 1.0,1.0">
                                          <p:stCondLst>
                                            <p:cond delay="0"/>
                                          </p:stCondLst>
                                        </p:cTn>
                                        <p:tgtEl>
                                          <p:spTgt spid="6">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xEl>
                                              <p:pRg st="0" end="0"/>
                                            </p:txEl>
                                          </p:spTgt>
                                        </p:tgtEl>
                                      </p:cBhvr>
                                      <p:to x="100000" y="60000"/>
                                    </p:animScale>
                                    <p:animScale>
                                      <p:cBhvr>
                                        <p:cTn id="14" dur="166" decel="50000">
                                          <p:stCondLst>
                                            <p:cond delay="676"/>
                                          </p:stCondLst>
                                        </p:cTn>
                                        <p:tgtEl>
                                          <p:spTgt spid="6">
                                            <p:txEl>
                                              <p:pRg st="0" end="0"/>
                                            </p:txEl>
                                          </p:spTgt>
                                        </p:tgtEl>
                                      </p:cBhvr>
                                      <p:to x="100000" y="100000"/>
                                    </p:animScale>
                                    <p:animScale>
                                      <p:cBhvr>
                                        <p:cTn id="15" dur="26">
                                          <p:stCondLst>
                                            <p:cond delay="1312"/>
                                          </p:stCondLst>
                                        </p:cTn>
                                        <p:tgtEl>
                                          <p:spTgt spid="6">
                                            <p:txEl>
                                              <p:pRg st="0" end="0"/>
                                            </p:txEl>
                                          </p:spTgt>
                                        </p:tgtEl>
                                      </p:cBhvr>
                                      <p:to x="100000" y="80000"/>
                                    </p:animScale>
                                    <p:animScale>
                                      <p:cBhvr>
                                        <p:cTn id="16" dur="166" decel="50000">
                                          <p:stCondLst>
                                            <p:cond delay="1338"/>
                                          </p:stCondLst>
                                        </p:cTn>
                                        <p:tgtEl>
                                          <p:spTgt spid="6">
                                            <p:txEl>
                                              <p:pRg st="0" end="0"/>
                                            </p:txEl>
                                          </p:spTgt>
                                        </p:tgtEl>
                                      </p:cBhvr>
                                      <p:to x="100000" y="100000"/>
                                    </p:animScale>
                                    <p:animScale>
                                      <p:cBhvr>
                                        <p:cTn id="17" dur="26">
                                          <p:stCondLst>
                                            <p:cond delay="1642"/>
                                          </p:stCondLst>
                                        </p:cTn>
                                        <p:tgtEl>
                                          <p:spTgt spid="6">
                                            <p:txEl>
                                              <p:pRg st="0" end="0"/>
                                            </p:txEl>
                                          </p:spTgt>
                                        </p:tgtEl>
                                      </p:cBhvr>
                                      <p:to x="100000" y="90000"/>
                                    </p:animScale>
                                    <p:animScale>
                                      <p:cBhvr>
                                        <p:cTn id="18" dur="166" decel="50000">
                                          <p:stCondLst>
                                            <p:cond delay="1668"/>
                                          </p:stCondLst>
                                        </p:cTn>
                                        <p:tgtEl>
                                          <p:spTgt spid="6">
                                            <p:txEl>
                                              <p:pRg st="0" end="0"/>
                                            </p:txEl>
                                          </p:spTgt>
                                        </p:tgtEl>
                                      </p:cBhvr>
                                      <p:to x="100000" y="100000"/>
                                    </p:animScale>
                                    <p:animScale>
                                      <p:cBhvr>
                                        <p:cTn id="19" dur="26">
                                          <p:stCondLst>
                                            <p:cond delay="1808"/>
                                          </p:stCondLst>
                                        </p:cTn>
                                        <p:tgtEl>
                                          <p:spTgt spid="6">
                                            <p:txEl>
                                              <p:pRg st="0" end="0"/>
                                            </p:txEl>
                                          </p:spTgt>
                                        </p:tgtEl>
                                      </p:cBhvr>
                                      <p:to x="100000" y="95000"/>
                                    </p:animScale>
                                    <p:animScale>
                                      <p:cBhvr>
                                        <p:cTn id="20" dur="166" decel="50000">
                                          <p:stCondLst>
                                            <p:cond delay="1834"/>
                                          </p:stCondLst>
                                        </p:cTn>
                                        <p:tgtEl>
                                          <p:spTgt spid="6">
                                            <p:txEl>
                                              <p:pRg st="0" end="0"/>
                                            </p:txEl>
                                          </p:spTgt>
                                        </p:tgtEl>
                                      </p:cBhvr>
                                      <p:to x="100000" y="100000"/>
                                    </p:animScale>
                                  </p:childTnLst>
                                </p:cTn>
                              </p:par>
                            </p:childTnLst>
                          </p:cTn>
                        </p:par>
                        <p:par>
                          <p:cTn id="21" fill="hold">
                            <p:stCondLst>
                              <p:cond delay="2000"/>
                            </p:stCondLst>
                            <p:childTnLst>
                              <p:par>
                                <p:cTn id="22" presetID="26" presetClass="entr" presetSubtype="0" fill="hold" grpId="0" nodeType="afterEffect">
                                  <p:stCondLst>
                                    <p:cond delay="0"/>
                                  </p:stCondLst>
                                  <p:childTnLst>
                                    <p:set>
                                      <p:cBhvr>
                                        <p:cTn id="23" dur="1" fill="hold">
                                          <p:stCondLst>
                                            <p:cond delay="0"/>
                                          </p:stCondLst>
                                        </p:cTn>
                                        <p:tgtEl>
                                          <p:spTgt spid="6">
                                            <p:txEl>
                                              <p:pRg st="1" end="1"/>
                                            </p:txEl>
                                          </p:spTgt>
                                        </p:tgtEl>
                                        <p:attrNameLst>
                                          <p:attrName>style.visibility</p:attrName>
                                        </p:attrNameLst>
                                      </p:cBhvr>
                                      <p:to>
                                        <p:strVal val="visible"/>
                                      </p:to>
                                    </p:set>
                                    <p:animEffect transition="in" filter="wipe(down)">
                                      <p:cBhvr>
                                        <p:cTn id="24" dur="580">
                                          <p:stCondLst>
                                            <p:cond delay="0"/>
                                          </p:stCondLst>
                                        </p:cTn>
                                        <p:tgtEl>
                                          <p:spTgt spid="6">
                                            <p:txEl>
                                              <p:pRg st="1" end="1"/>
                                            </p:txEl>
                                          </p:spTgt>
                                        </p:tgtEl>
                                      </p:cBhvr>
                                    </p:animEffect>
                                    <p:anim calcmode="lin" valueType="num">
                                      <p:cBhvr>
                                        <p:cTn id="25" dur="1822" tmFilter="0,0; 0.14,0.36; 0.43,0.73; 0.71,0.91; 1.0,1.0">
                                          <p:stCondLst>
                                            <p:cond delay="0"/>
                                          </p:stCondLst>
                                        </p:cTn>
                                        <p:tgtEl>
                                          <p:spTgt spid="6">
                                            <p:txEl>
                                              <p:pRg st="1" end="1"/>
                                            </p:txEl>
                                          </p:spTgt>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6">
                                            <p:txEl>
                                              <p:pRg st="1" end="1"/>
                                            </p:txEl>
                                          </p:spTgt>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6">
                                            <p:txEl>
                                              <p:pRg st="1" end="1"/>
                                            </p:txEl>
                                          </p:spTgt>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6">
                                            <p:txEl>
                                              <p:pRg st="1" end="1"/>
                                            </p:txEl>
                                          </p:spTgt>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6">
                                            <p:txEl>
                                              <p:pRg st="1" end="1"/>
                                            </p:txEl>
                                          </p:spTgt>
                                        </p:tgtEl>
                                        <p:attrNameLst>
                                          <p:attrName>ppt_y</p:attrName>
                                        </p:attrNameLst>
                                      </p:cBhvr>
                                      <p:tavLst>
                                        <p:tav tm="0" fmla="#ppt_y-sin(pi*$)/81">
                                          <p:val>
                                            <p:fltVal val="0"/>
                                          </p:val>
                                        </p:tav>
                                        <p:tav tm="100000">
                                          <p:val>
                                            <p:fltVal val="1"/>
                                          </p:val>
                                        </p:tav>
                                      </p:tavLst>
                                    </p:anim>
                                    <p:animScale>
                                      <p:cBhvr>
                                        <p:cTn id="30" dur="26">
                                          <p:stCondLst>
                                            <p:cond delay="650"/>
                                          </p:stCondLst>
                                        </p:cTn>
                                        <p:tgtEl>
                                          <p:spTgt spid="6">
                                            <p:txEl>
                                              <p:pRg st="1" end="1"/>
                                            </p:txEl>
                                          </p:spTgt>
                                        </p:tgtEl>
                                      </p:cBhvr>
                                      <p:to x="100000" y="60000"/>
                                    </p:animScale>
                                    <p:animScale>
                                      <p:cBhvr>
                                        <p:cTn id="31" dur="166" decel="50000">
                                          <p:stCondLst>
                                            <p:cond delay="676"/>
                                          </p:stCondLst>
                                        </p:cTn>
                                        <p:tgtEl>
                                          <p:spTgt spid="6">
                                            <p:txEl>
                                              <p:pRg st="1" end="1"/>
                                            </p:txEl>
                                          </p:spTgt>
                                        </p:tgtEl>
                                      </p:cBhvr>
                                      <p:to x="100000" y="100000"/>
                                    </p:animScale>
                                    <p:animScale>
                                      <p:cBhvr>
                                        <p:cTn id="32" dur="26">
                                          <p:stCondLst>
                                            <p:cond delay="1312"/>
                                          </p:stCondLst>
                                        </p:cTn>
                                        <p:tgtEl>
                                          <p:spTgt spid="6">
                                            <p:txEl>
                                              <p:pRg st="1" end="1"/>
                                            </p:txEl>
                                          </p:spTgt>
                                        </p:tgtEl>
                                      </p:cBhvr>
                                      <p:to x="100000" y="80000"/>
                                    </p:animScale>
                                    <p:animScale>
                                      <p:cBhvr>
                                        <p:cTn id="33" dur="166" decel="50000">
                                          <p:stCondLst>
                                            <p:cond delay="1338"/>
                                          </p:stCondLst>
                                        </p:cTn>
                                        <p:tgtEl>
                                          <p:spTgt spid="6">
                                            <p:txEl>
                                              <p:pRg st="1" end="1"/>
                                            </p:txEl>
                                          </p:spTgt>
                                        </p:tgtEl>
                                      </p:cBhvr>
                                      <p:to x="100000" y="100000"/>
                                    </p:animScale>
                                    <p:animScale>
                                      <p:cBhvr>
                                        <p:cTn id="34" dur="26">
                                          <p:stCondLst>
                                            <p:cond delay="1642"/>
                                          </p:stCondLst>
                                        </p:cTn>
                                        <p:tgtEl>
                                          <p:spTgt spid="6">
                                            <p:txEl>
                                              <p:pRg st="1" end="1"/>
                                            </p:txEl>
                                          </p:spTgt>
                                        </p:tgtEl>
                                      </p:cBhvr>
                                      <p:to x="100000" y="90000"/>
                                    </p:animScale>
                                    <p:animScale>
                                      <p:cBhvr>
                                        <p:cTn id="35" dur="166" decel="50000">
                                          <p:stCondLst>
                                            <p:cond delay="1668"/>
                                          </p:stCondLst>
                                        </p:cTn>
                                        <p:tgtEl>
                                          <p:spTgt spid="6">
                                            <p:txEl>
                                              <p:pRg st="1" end="1"/>
                                            </p:txEl>
                                          </p:spTgt>
                                        </p:tgtEl>
                                      </p:cBhvr>
                                      <p:to x="100000" y="100000"/>
                                    </p:animScale>
                                    <p:animScale>
                                      <p:cBhvr>
                                        <p:cTn id="36" dur="26">
                                          <p:stCondLst>
                                            <p:cond delay="1808"/>
                                          </p:stCondLst>
                                        </p:cTn>
                                        <p:tgtEl>
                                          <p:spTgt spid="6">
                                            <p:txEl>
                                              <p:pRg st="1" end="1"/>
                                            </p:txEl>
                                          </p:spTgt>
                                        </p:tgtEl>
                                      </p:cBhvr>
                                      <p:to x="100000" y="95000"/>
                                    </p:animScale>
                                    <p:animScale>
                                      <p:cBhvr>
                                        <p:cTn id="37" dur="166" decel="50000">
                                          <p:stCondLst>
                                            <p:cond delay="1834"/>
                                          </p:stCondLst>
                                        </p:cTn>
                                        <p:tgtEl>
                                          <p:spTgt spid="6">
                                            <p:txEl>
                                              <p:pRg st="1" end="1"/>
                                            </p:txEl>
                                          </p:spTgt>
                                        </p:tgtEl>
                                      </p:cBhvr>
                                      <p:to x="100000" y="100000"/>
                                    </p:animScale>
                                  </p:childTnLst>
                                </p:cTn>
                              </p:par>
                            </p:childTnLst>
                          </p:cTn>
                        </p:par>
                        <p:par>
                          <p:cTn id="38" fill="hold">
                            <p:stCondLst>
                              <p:cond delay="4000"/>
                            </p:stCondLst>
                            <p:childTnLst>
                              <p:par>
                                <p:cTn id="39" presetID="26" presetClass="entr" presetSubtype="0" fill="hold" grpId="0" nodeType="afterEffect">
                                  <p:stCondLst>
                                    <p:cond delay="0"/>
                                  </p:stCondLst>
                                  <p:childTnLst>
                                    <p:set>
                                      <p:cBhvr>
                                        <p:cTn id="40" dur="1" fill="hold">
                                          <p:stCondLst>
                                            <p:cond delay="0"/>
                                          </p:stCondLst>
                                        </p:cTn>
                                        <p:tgtEl>
                                          <p:spTgt spid="6">
                                            <p:txEl>
                                              <p:pRg st="2" end="2"/>
                                            </p:txEl>
                                          </p:spTgt>
                                        </p:tgtEl>
                                        <p:attrNameLst>
                                          <p:attrName>style.visibility</p:attrName>
                                        </p:attrNameLst>
                                      </p:cBhvr>
                                      <p:to>
                                        <p:strVal val="visible"/>
                                      </p:to>
                                    </p:set>
                                    <p:animEffect transition="in" filter="wipe(down)">
                                      <p:cBhvr>
                                        <p:cTn id="41" dur="580">
                                          <p:stCondLst>
                                            <p:cond delay="0"/>
                                          </p:stCondLst>
                                        </p:cTn>
                                        <p:tgtEl>
                                          <p:spTgt spid="6">
                                            <p:txEl>
                                              <p:pRg st="2" end="2"/>
                                            </p:txEl>
                                          </p:spTgt>
                                        </p:tgtEl>
                                      </p:cBhvr>
                                    </p:animEffect>
                                    <p:anim calcmode="lin" valueType="num">
                                      <p:cBhvr>
                                        <p:cTn id="42" dur="1822" tmFilter="0,0; 0.14,0.36; 0.43,0.73; 0.71,0.91; 1.0,1.0">
                                          <p:stCondLst>
                                            <p:cond delay="0"/>
                                          </p:stCondLst>
                                        </p:cTn>
                                        <p:tgtEl>
                                          <p:spTgt spid="6">
                                            <p:txEl>
                                              <p:pRg st="2" end="2"/>
                                            </p:txEl>
                                          </p:spTgt>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6">
                                            <p:txEl>
                                              <p:pRg st="2" end="2"/>
                                            </p:txEl>
                                          </p:spTgt>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6">
                                            <p:txEl>
                                              <p:pRg st="2" end="2"/>
                                            </p:txEl>
                                          </p:spTgt>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6">
                                            <p:txEl>
                                              <p:pRg st="2" end="2"/>
                                            </p:txEl>
                                          </p:spTgt>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6">
                                            <p:txEl>
                                              <p:pRg st="2" end="2"/>
                                            </p:txEl>
                                          </p:spTgt>
                                        </p:tgtEl>
                                        <p:attrNameLst>
                                          <p:attrName>ppt_y</p:attrName>
                                        </p:attrNameLst>
                                      </p:cBhvr>
                                      <p:tavLst>
                                        <p:tav tm="0" fmla="#ppt_y-sin(pi*$)/81">
                                          <p:val>
                                            <p:fltVal val="0"/>
                                          </p:val>
                                        </p:tav>
                                        <p:tav tm="100000">
                                          <p:val>
                                            <p:fltVal val="1"/>
                                          </p:val>
                                        </p:tav>
                                      </p:tavLst>
                                    </p:anim>
                                    <p:animScale>
                                      <p:cBhvr>
                                        <p:cTn id="47" dur="26">
                                          <p:stCondLst>
                                            <p:cond delay="650"/>
                                          </p:stCondLst>
                                        </p:cTn>
                                        <p:tgtEl>
                                          <p:spTgt spid="6">
                                            <p:txEl>
                                              <p:pRg st="2" end="2"/>
                                            </p:txEl>
                                          </p:spTgt>
                                        </p:tgtEl>
                                      </p:cBhvr>
                                      <p:to x="100000" y="60000"/>
                                    </p:animScale>
                                    <p:animScale>
                                      <p:cBhvr>
                                        <p:cTn id="48" dur="166" decel="50000">
                                          <p:stCondLst>
                                            <p:cond delay="676"/>
                                          </p:stCondLst>
                                        </p:cTn>
                                        <p:tgtEl>
                                          <p:spTgt spid="6">
                                            <p:txEl>
                                              <p:pRg st="2" end="2"/>
                                            </p:txEl>
                                          </p:spTgt>
                                        </p:tgtEl>
                                      </p:cBhvr>
                                      <p:to x="100000" y="100000"/>
                                    </p:animScale>
                                    <p:animScale>
                                      <p:cBhvr>
                                        <p:cTn id="49" dur="26">
                                          <p:stCondLst>
                                            <p:cond delay="1312"/>
                                          </p:stCondLst>
                                        </p:cTn>
                                        <p:tgtEl>
                                          <p:spTgt spid="6">
                                            <p:txEl>
                                              <p:pRg st="2" end="2"/>
                                            </p:txEl>
                                          </p:spTgt>
                                        </p:tgtEl>
                                      </p:cBhvr>
                                      <p:to x="100000" y="80000"/>
                                    </p:animScale>
                                    <p:animScale>
                                      <p:cBhvr>
                                        <p:cTn id="50" dur="166" decel="50000">
                                          <p:stCondLst>
                                            <p:cond delay="1338"/>
                                          </p:stCondLst>
                                        </p:cTn>
                                        <p:tgtEl>
                                          <p:spTgt spid="6">
                                            <p:txEl>
                                              <p:pRg st="2" end="2"/>
                                            </p:txEl>
                                          </p:spTgt>
                                        </p:tgtEl>
                                      </p:cBhvr>
                                      <p:to x="100000" y="100000"/>
                                    </p:animScale>
                                    <p:animScale>
                                      <p:cBhvr>
                                        <p:cTn id="51" dur="26">
                                          <p:stCondLst>
                                            <p:cond delay="1642"/>
                                          </p:stCondLst>
                                        </p:cTn>
                                        <p:tgtEl>
                                          <p:spTgt spid="6">
                                            <p:txEl>
                                              <p:pRg st="2" end="2"/>
                                            </p:txEl>
                                          </p:spTgt>
                                        </p:tgtEl>
                                      </p:cBhvr>
                                      <p:to x="100000" y="90000"/>
                                    </p:animScale>
                                    <p:animScale>
                                      <p:cBhvr>
                                        <p:cTn id="52" dur="166" decel="50000">
                                          <p:stCondLst>
                                            <p:cond delay="1668"/>
                                          </p:stCondLst>
                                        </p:cTn>
                                        <p:tgtEl>
                                          <p:spTgt spid="6">
                                            <p:txEl>
                                              <p:pRg st="2" end="2"/>
                                            </p:txEl>
                                          </p:spTgt>
                                        </p:tgtEl>
                                      </p:cBhvr>
                                      <p:to x="100000" y="100000"/>
                                    </p:animScale>
                                    <p:animScale>
                                      <p:cBhvr>
                                        <p:cTn id="53" dur="26">
                                          <p:stCondLst>
                                            <p:cond delay="1808"/>
                                          </p:stCondLst>
                                        </p:cTn>
                                        <p:tgtEl>
                                          <p:spTgt spid="6">
                                            <p:txEl>
                                              <p:pRg st="2" end="2"/>
                                            </p:txEl>
                                          </p:spTgt>
                                        </p:tgtEl>
                                      </p:cBhvr>
                                      <p:to x="100000" y="95000"/>
                                    </p:animScale>
                                    <p:animScale>
                                      <p:cBhvr>
                                        <p:cTn id="54" dur="166" decel="50000">
                                          <p:stCondLst>
                                            <p:cond delay="1834"/>
                                          </p:stCondLst>
                                        </p:cTn>
                                        <p:tgtEl>
                                          <p:spTgt spid="6">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944562"/>
          </a:xfrm>
        </p:spPr>
        <p:txBody>
          <a:bodyPr>
            <a:normAutofit/>
          </a:bodyPr>
          <a:lstStyle/>
          <a:p>
            <a:r>
              <a:rPr lang="en-US" dirty="0" smtClean="0"/>
              <a:t>Math Level Placement	</a:t>
            </a:r>
            <a:endParaRPr lang="en-US" dirty="0"/>
          </a:p>
        </p:txBody>
      </p:sp>
      <p:sp>
        <p:nvSpPr>
          <p:cNvPr id="3" name="Content Placeholder 2"/>
          <p:cNvSpPr>
            <a:spLocks noGrp="1"/>
          </p:cNvSpPr>
          <p:nvPr>
            <p:ph idx="1"/>
          </p:nvPr>
        </p:nvSpPr>
        <p:spPr>
          <a:xfrm>
            <a:off x="533400" y="1219200"/>
            <a:ext cx="7924800" cy="4953000"/>
          </a:xfrm>
          <a:noFill/>
          <a:ln>
            <a:solidFill>
              <a:schemeClr val="tx1"/>
            </a:solidFill>
          </a:ln>
        </p:spPr>
        <p:txBody>
          <a:bodyPr>
            <a:noAutofit/>
          </a:bodyPr>
          <a:lstStyle/>
          <a:p>
            <a:r>
              <a:rPr lang="en-US" sz="2800" dirty="0" smtClean="0">
                <a:solidFill>
                  <a:schemeClr val="tx2">
                    <a:lumMod val="40000"/>
                    <a:lumOff val="60000"/>
                  </a:schemeClr>
                </a:solidFill>
              </a:rPr>
              <a:t>Math 8 (Pre-Algebra) -&gt; Algebra I</a:t>
            </a:r>
          </a:p>
          <a:p>
            <a:r>
              <a:rPr lang="en-US" sz="1800" i="1" dirty="0" smtClean="0"/>
              <a:t>Grades of D or below in Math 8 and/or D.N.P. ISTEP  should also take Algebra Lab</a:t>
            </a:r>
          </a:p>
          <a:p>
            <a:r>
              <a:rPr lang="en-US" sz="2800" dirty="0" smtClean="0">
                <a:solidFill>
                  <a:schemeClr val="tx2">
                    <a:lumMod val="40000"/>
                    <a:lumOff val="60000"/>
                  </a:schemeClr>
                </a:solidFill>
              </a:rPr>
              <a:t>Algebra I/Algebra IB  -&gt; Geometry 9 Accelerated</a:t>
            </a:r>
          </a:p>
          <a:p>
            <a:r>
              <a:rPr lang="en-US" sz="1800" i="1" dirty="0" smtClean="0"/>
              <a:t>Grades </a:t>
            </a:r>
            <a:r>
              <a:rPr lang="en-US" sz="1800" i="1" dirty="0"/>
              <a:t>of B- or below should </a:t>
            </a:r>
            <a:r>
              <a:rPr lang="en-US" sz="1800" i="1" u="sng" dirty="0"/>
              <a:t>not</a:t>
            </a:r>
            <a:r>
              <a:rPr lang="en-US" sz="1800" i="1" dirty="0"/>
              <a:t> move onto the next level and should retake the 8</a:t>
            </a:r>
            <a:r>
              <a:rPr lang="en-US" sz="1800" i="1" baseline="30000" dirty="0"/>
              <a:t>th</a:t>
            </a:r>
            <a:r>
              <a:rPr lang="en-US" sz="1800" i="1" dirty="0"/>
              <a:t> grade class as a freshman</a:t>
            </a:r>
            <a:r>
              <a:rPr lang="en-US" sz="1800" i="1" dirty="0" smtClean="0"/>
              <a:t>.</a:t>
            </a:r>
            <a:endParaRPr lang="en-US" sz="2800" dirty="0" smtClean="0">
              <a:solidFill>
                <a:schemeClr val="tx2">
                  <a:lumMod val="40000"/>
                  <a:lumOff val="60000"/>
                </a:schemeClr>
              </a:solidFill>
            </a:endParaRPr>
          </a:p>
          <a:p>
            <a:r>
              <a:rPr lang="en-US" sz="2800" dirty="0" smtClean="0">
                <a:solidFill>
                  <a:schemeClr val="tx2">
                    <a:lumMod val="40000"/>
                    <a:lumOff val="60000"/>
                  </a:schemeClr>
                </a:solidFill>
              </a:rPr>
              <a:t>Geometry -&gt; Algebra II Honors </a:t>
            </a:r>
          </a:p>
          <a:p>
            <a:r>
              <a:rPr lang="en-US" sz="1800" dirty="0" smtClean="0"/>
              <a:t>Algebra I grade must be an A or B to move onto Algebra II Honors</a:t>
            </a:r>
          </a:p>
          <a:p>
            <a:r>
              <a:rPr lang="en-US" sz="2800" dirty="0" smtClean="0">
                <a:solidFill>
                  <a:schemeClr val="tx2">
                    <a:lumMod val="40000"/>
                    <a:lumOff val="60000"/>
                  </a:schemeClr>
                </a:solidFill>
              </a:rPr>
              <a:t>Algebra II -&gt; Pre Calculus Honors </a:t>
            </a:r>
            <a:r>
              <a:rPr lang="en-US" sz="2800" dirty="0">
                <a:solidFill>
                  <a:schemeClr val="tx2">
                    <a:lumMod val="40000"/>
                    <a:lumOff val="60000"/>
                  </a:schemeClr>
                </a:solidFill>
              </a:rPr>
              <a:t>(</a:t>
            </a:r>
            <a:r>
              <a:rPr lang="en-US" sz="2800" dirty="0" smtClean="0">
                <a:solidFill>
                  <a:schemeClr val="tx2">
                    <a:lumMod val="40000"/>
                    <a:lumOff val="60000"/>
                  </a:schemeClr>
                </a:solidFill>
              </a:rPr>
              <a:t>Pre AP-Pre Calculus/Trigonometry)</a:t>
            </a:r>
          </a:p>
          <a:p>
            <a:r>
              <a:rPr lang="en-US" sz="1800" dirty="0" smtClean="0"/>
              <a:t>Must have an A in Algebra II H or should repeat in 9</a:t>
            </a:r>
            <a:r>
              <a:rPr lang="en-US" sz="1800" baseline="30000" dirty="0" smtClean="0"/>
              <a:t>th</a:t>
            </a:r>
            <a:r>
              <a:rPr lang="en-US" sz="1800" dirty="0" smtClean="0"/>
              <a:t> grade </a:t>
            </a:r>
          </a:p>
          <a:p>
            <a:pPr marL="0" indent="0">
              <a:buNone/>
            </a:pPr>
            <a:endParaRPr lang="en-US" sz="2800" dirty="0" smtClean="0">
              <a:solidFill>
                <a:schemeClr val="tx2">
                  <a:lumMod val="40000"/>
                  <a:lumOff val="60000"/>
                </a:schemeClr>
              </a:solidFill>
            </a:endParaRPr>
          </a:p>
        </p:txBody>
      </p:sp>
    </p:spTree>
    <p:extLst>
      <p:ext uri="{BB962C8B-B14F-4D97-AF65-F5344CB8AC3E}">
        <p14:creationId xmlns:p14="http://schemas.microsoft.com/office/powerpoint/2010/main" val="36550981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randombar(horizontal)">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anim calcmode="lin" valueType="num">
                                      <p:cBhvr>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1000"/>
                                        <p:tgtEl>
                                          <p:spTgt spid="3">
                                            <p:txEl>
                                              <p:pRg st="2" end="2"/>
                                            </p:txEl>
                                          </p:spTgt>
                                        </p:tgtEl>
                                      </p:cBhvr>
                                    </p:animEffect>
                                    <p:anim calcmode="lin" valueType="num">
                                      <p:cBhvr>
                                        <p:cTn id="2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1000"/>
                                        <p:tgtEl>
                                          <p:spTgt spid="3">
                                            <p:txEl>
                                              <p:pRg st="3" end="3"/>
                                            </p:txEl>
                                          </p:spTgt>
                                        </p:tgtEl>
                                      </p:cBhvr>
                                    </p:animEffect>
                                    <p:anim calcmode="lin" valueType="num">
                                      <p:cBhvr>
                                        <p:cTn id="3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Effect transition="in" filter="fade">
                                      <p:cBhvr>
                                        <p:cTn id="36" dur="1000"/>
                                        <p:tgtEl>
                                          <p:spTgt spid="3">
                                            <p:txEl>
                                              <p:pRg st="4" end="4"/>
                                            </p:txEl>
                                          </p:spTgt>
                                        </p:tgtEl>
                                      </p:cBhvr>
                                    </p:animEffect>
                                    <p:anim calcmode="lin" valueType="num">
                                      <p:cBhvr>
                                        <p:cTn id="3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Effect transition="in" filter="fade">
                                      <p:cBhvr>
                                        <p:cTn id="41" dur="1000"/>
                                        <p:tgtEl>
                                          <p:spTgt spid="3">
                                            <p:txEl>
                                              <p:pRg st="5" end="5"/>
                                            </p:txEl>
                                          </p:spTgt>
                                        </p:tgtEl>
                                      </p:cBhvr>
                                    </p:animEffect>
                                    <p:anim calcmode="lin" valueType="num">
                                      <p:cBhvr>
                                        <p:cTn id="4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3">
                                            <p:txEl>
                                              <p:pRg st="6" end="6"/>
                                            </p:txEl>
                                          </p:spTgt>
                                        </p:tgtEl>
                                        <p:attrNameLst>
                                          <p:attrName>style.visibility</p:attrName>
                                        </p:attrNameLst>
                                      </p:cBhvr>
                                      <p:to>
                                        <p:strVal val="visible"/>
                                      </p:to>
                                    </p:set>
                                    <p:animEffect transition="in" filter="fade">
                                      <p:cBhvr>
                                        <p:cTn id="48" dur="1000"/>
                                        <p:tgtEl>
                                          <p:spTgt spid="3">
                                            <p:txEl>
                                              <p:pRg st="6" end="6"/>
                                            </p:txEl>
                                          </p:spTgt>
                                        </p:tgtEl>
                                      </p:cBhvr>
                                    </p:animEffect>
                                    <p:anim calcmode="lin" valueType="num">
                                      <p:cBhvr>
                                        <p:cTn id="4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6" end="6"/>
                                            </p:txEl>
                                          </p:spTgt>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3">
                                            <p:txEl>
                                              <p:pRg st="7" end="7"/>
                                            </p:txEl>
                                          </p:spTgt>
                                        </p:tgtEl>
                                        <p:attrNameLst>
                                          <p:attrName>style.visibility</p:attrName>
                                        </p:attrNameLst>
                                      </p:cBhvr>
                                      <p:to>
                                        <p:strVal val="visible"/>
                                      </p:to>
                                    </p:set>
                                    <p:animEffect transition="in" filter="fade">
                                      <p:cBhvr>
                                        <p:cTn id="53" dur="1000"/>
                                        <p:tgtEl>
                                          <p:spTgt spid="3">
                                            <p:txEl>
                                              <p:pRg st="7" end="7"/>
                                            </p:txEl>
                                          </p:spTgt>
                                        </p:tgtEl>
                                      </p:cBhvr>
                                    </p:animEffect>
                                    <p:anim calcmode="lin" valueType="num">
                                      <p:cBhvr>
                                        <p:cTn id="54"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5"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Freshman  Course descriptions	</a:t>
            </a:r>
            <a:endParaRPr lang="en-US" dirty="0"/>
          </a:p>
        </p:txBody>
      </p:sp>
      <p:sp>
        <p:nvSpPr>
          <p:cNvPr id="3" name="Content Placeholder 2"/>
          <p:cNvSpPr>
            <a:spLocks noGrp="1"/>
          </p:cNvSpPr>
          <p:nvPr>
            <p:ph idx="1"/>
          </p:nvPr>
        </p:nvSpPr>
        <p:spPr>
          <a:xfrm>
            <a:off x="609600" y="1828800"/>
            <a:ext cx="7924800" cy="3124200"/>
          </a:xfrm>
        </p:spPr>
        <p:txBody>
          <a:bodyPr>
            <a:normAutofit/>
          </a:bodyPr>
          <a:lstStyle/>
          <a:p>
            <a:r>
              <a:rPr lang="en-US" sz="2800" dirty="0" smtClean="0">
                <a:solidFill>
                  <a:srgbClr val="78E2F0"/>
                </a:solidFill>
              </a:rPr>
              <a:t>All course descriptions are located online in the Program of Studies.</a:t>
            </a:r>
          </a:p>
          <a:p>
            <a:r>
              <a:rPr lang="en-US" sz="2800" dirty="0" smtClean="0">
                <a:solidFill>
                  <a:srgbClr val="78E2F0"/>
                </a:solidFill>
                <a:hlinkClick r:id="rId2"/>
              </a:rPr>
              <a:t>Program of Studies</a:t>
            </a:r>
            <a:endParaRPr lang="en-US" sz="2800" dirty="0" smtClean="0">
              <a:solidFill>
                <a:srgbClr val="78E2F0"/>
              </a:solidFill>
            </a:endParaRPr>
          </a:p>
          <a:p>
            <a:endParaRPr lang="en-US" sz="2800" dirty="0" smtClean="0">
              <a:solidFill>
                <a:srgbClr val="78E2F0"/>
              </a:solidFill>
            </a:endParaRPr>
          </a:p>
        </p:txBody>
      </p:sp>
      <p:pic>
        <p:nvPicPr>
          <p:cNvPr id="11268" name="Picture 4" descr="C:\Users\mcronk\AppData\Local\Microsoft\Windows\Temporary Internet Files\Content.IE5\Y2JKP86C\Descriptions[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4419600"/>
            <a:ext cx="3403175" cy="850794"/>
          </a:xfrm>
          <a:prstGeom prst="rect">
            <a:avLst/>
          </a:prstGeom>
          <a:noFill/>
          <a:extLst>
            <a:ext uri="{909E8E84-426E-40DD-AFC4-6F175D3DCCD1}">
              <a14:hiddenFill xmlns:a14="http://schemas.microsoft.com/office/drawing/2010/main">
                <a:solidFill>
                  <a:srgbClr val="FFFFFF"/>
                </a:solidFill>
              </a14:hiddenFill>
            </a:ext>
          </a:extLst>
        </p:spPr>
      </p:pic>
      <p:pic>
        <p:nvPicPr>
          <p:cNvPr id="11271" name="Picture 7" descr="C:\Users\mcronk\AppData\Local\Microsoft\Windows\Temporary Internet Files\Content.IE5\GTPU0MLK\17117-illustration-of-a-laptop-computer-pv[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0" y="3352800"/>
            <a:ext cx="2641192"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167772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43756" y="2514600"/>
            <a:ext cx="6314386" cy="1754326"/>
          </a:xfrm>
          <a:prstGeom prst="rect">
            <a:avLst/>
          </a:prstGeom>
          <a:solidFill>
            <a:srgbClr val="00B050"/>
          </a:solidFill>
          <a:ln>
            <a:solidFill>
              <a:srgbClr val="A162D0"/>
            </a:solidFill>
          </a:ln>
        </p:spPr>
        <p:style>
          <a:lnRef idx="1">
            <a:schemeClr val="accent1"/>
          </a:lnRef>
          <a:fillRef idx="3">
            <a:schemeClr val="accent1"/>
          </a:fillRef>
          <a:effectRef idx="2">
            <a:schemeClr val="accent1"/>
          </a:effectRef>
          <a:fontRef idx="minor">
            <a:schemeClr val="lt1"/>
          </a:fontRef>
        </p:style>
        <p:txBody>
          <a:bodyPr wrap="square" lIns="91440" tIns="45720" rIns="91440" bIns="45720">
            <a:spAutoFit/>
          </a:bodyPr>
          <a:lstStyle/>
          <a:p>
            <a:pPr algn="ctr"/>
            <a:r>
              <a:rPr lang="en-US" sz="5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Choose your classes carefully</a:t>
            </a:r>
            <a:endParaRPr lang="en-US"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2933" y="4724400"/>
            <a:ext cx="4425950" cy="923925"/>
          </a:xfrm>
          <a:prstGeom prst="rect">
            <a:avLst/>
          </a:prstGeom>
          <a:solidFill>
            <a:srgbClr val="00B0F0"/>
          </a:solidFill>
          <a:ln w="9525">
            <a:solidFill>
              <a:schemeClr val="tx1"/>
            </a:solidFill>
            <a:miter lim="800000"/>
            <a:headEnd/>
            <a:tailEnd/>
          </a:ln>
          <a:effectLst/>
          <a:extLst/>
        </p:spPr>
      </p:pic>
      <p:pic>
        <p:nvPicPr>
          <p:cNvPr id="11270" name="Picture 6" descr="C:\Users\mcronk\AppData\Local\Microsoft\Windows\Temporary Internet Files\Content.IE5\9VY8MGLJ\thoughtful2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91249" y="272406"/>
            <a:ext cx="2819399" cy="1872081"/>
          </a:xfrm>
          <a:prstGeom prst="rect">
            <a:avLst/>
          </a:prstGeom>
          <a:noFill/>
          <a:extLst>
            <a:ext uri="{909E8E84-426E-40DD-AFC4-6F175D3DCCD1}">
              <a14:hiddenFill xmlns:a14="http://schemas.microsoft.com/office/drawing/2010/main">
                <a:solidFill>
                  <a:srgbClr val="FFFFFF"/>
                </a:solidFill>
              </a14:hiddenFill>
            </a:ext>
          </a:extLst>
        </p:spPr>
      </p:pic>
      <p:pic>
        <p:nvPicPr>
          <p:cNvPr id="11271" name="Picture 7" descr="C:\Users\mcronk\AppData\Local\Microsoft\Windows\Temporary Internet Files\Content.IE5\LNHSI75P\thinkingcapwhoa[1].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00" y="194849"/>
            <a:ext cx="1676400" cy="1987684"/>
          </a:xfrm>
          <a:prstGeom prst="rect">
            <a:avLst/>
          </a:prstGeom>
          <a:noFill/>
          <a:extLst>
            <a:ext uri="{909E8E84-426E-40DD-AFC4-6F175D3DCCD1}">
              <a14:hiddenFill xmlns:a14="http://schemas.microsoft.com/office/drawing/2010/main">
                <a:solidFill>
                  <a:srgbClr val="FFFFFF"/>
                </a:solidFill>
              </a14:hiddenFill>
            </a:ext>
          </a:extLst>
        </p:spPr>
      </p:pic>
      <p:pic>
        <p:nvPicPr>
          <p:cNvPr id="11273" name="Picture 9" descr="C:\Users\mcronk\AppData\Local\Microsoft\Windows\Temporary Internet Files\Content.IE5\LNHSI75P\0025-0803-0308-2756_clip_art_graphic_of_a_tree_character_holding_a_stop_sign[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62800" y="272406"/>
            <a:ext cx="1604745" cy="2075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30594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withEffect">
                                  <p:stCondLst>
                                    <p:cond delay="0"/>
                                  </p:stCondLst>
                                  <p:childTnLst>
                                    <p:animScale>
                                      <p:cBhvr>
                                        <p:cTn id="6" dur="2000" fill="hold"/>
                                        <p:tgtEl>
                                          <p:spTgt spid="2"/>
                                        </p:tgtEl>
                                      </p:cBhvr>
                                      <p:by x="150000" y="150000"/>
                                    </p:animScale>
                                  </p:childTnLst>
                                </p:cTn>
                              </p:par>
                            </p:childTnLst>
                          </p:cTn>
                        </p:par>
                        <p:par>
                          <p:cTn id="7" fill="hold">
                            <p:stCondLst>
                              <p:cond delay="2000"/>
                            </p:stCondLst>
                            <p:childTnLst>
                              <p:par>
                                <p:cTn id="8" presetID="32" presetClass="emph" presetSubtype="0" fill="hold" nodeType="afterEffect">
                                  <p:stCondLst>
                                    <p:cond delay="0"/>
                                  </p:stCondLst>
                                  <p:childTnLst>
                                    <p:animRot by="120000">
                                      <p:cBhvr>
                                        <p:cTn id="9" dur="100" fill="hold">
                                          <p:stCondLst>
                                            <p:cond delay="0"/>
                                          </p:stCondLst>
                                        </p:cTn>
                                        <p:tgtEl>
                                          <p:spTgt spid="1026"/>
                                        </p:tgtEl>
                                        <p:attrNameLst>
                                          <p:attrName>r</p:attrName>
                                        </p:attrNameLst>
                                      </p:cBhvr>
                                    </p:animRot>
                                    <p:animRot by="-240000">
                                      <p:cBhvr>
                                        <p:cTn id="10" dur="200" fill="hold">
                                          <p:stCondLst>
                                            <p:cond delay="200"/>
                                          </p:stCondLst>
                                        </p:cTn>
                                        <p:tgtEl>
                                          <p:spTgt spid="1026"/>
                                        </p:tgtEl>
                                        <p:attrNameLst>
                                          <p:attrName>r</p:attrName>
                                        </p:attrNameLst>
                                      </p:cBhvr>
                                    </p:animRot>
                                    <p:animRot by="240000">
                                      <p:cBhvr>
                                        <p:cTn id="11" dur="200" fill="hold">
                                          <p:stCondLst>
                                            <p:cond delay="400"/>
                                          </p:stCondLst>
                                        </p:cTn>
                                        <p:tgtEl>
                                          <p:spTgt spid="1026"/>
                                        </p:tgtEl>
                                        <p:attrNameLst>
                                          <p:attrName>r</p:attrName>
                                        </p:attrNameLst>
                                      </p:cBhvr>
                                    </p:animRot>
                                    <p:animRot by="-240000">
                                      <p:cBhvr>
                                        <p:cTn id="12" dur="200" fill="hold">
                                          <p:stCondLst>
                                            <p:cond delay="600"/>
                                          </p:stCondLst>
                                        </p:cTn>
                                        <p:tgtEl>
                                          <p:spTgt spid="1026"/>
                                        </p:tgtEl>
                                        <p:attrNameLst>
                                          <p:attrName>r</p:attrName>
                                        </p:attrNameLst>
                                      </p:cBhvr>
                                    </p:animRot>
                                    <p:animRot by="120000">
                                      <p:cBhvr>
                                        <p:cTn id="13" dur="200" fill="hold">
                                          <p:stCondLst>
                                            <p:cond delay="800"/>
                                          </p:stCondLst>
                                        </p:cTn>
                                        <p:tgtEl>
                                          <p:spTgt spid="102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81200" y="457200"/>
            <a:ext cx="5334000" cy="1447800"/>
          </a:xfrm>
        </p:spPr>
        <p:txBody>
          <a:bodyPr>
            <a:normAutofit fontScale="90000"/>
          </a:bodyPr>
          <a:lstStyle/>
          <a:p>
            <a:r>
              <a:rPr lang="en-US" dirty="0" smtClean="0"/>
              <a:t/>
            </a:r>
            <a:br>
              <a:rPr lang="en-US" dirty="0" smtClean="0"/>
            </a:br>
            <a:r>
              <a:rPr lang="en-US" dirty="0" smtClean="0"/>
              <a:t>Topics to Cover</a:t>
            </a:r>
            <a:br>
              <a:rPr lang="en-US" dirty="0" smtClean="0"/>
            </a:br>
            <a:r>
              <a:rPr lang="en-US" dirty="0"/>
              <a:t>	</a:t>
            </a:r>
          </a:p>
        </p:txBody>
      </p:sp>
      <p:sp>
        <p:nvSpPr>
          <p:cNvPr id="3" name="Subtitle 2"/>
          <p:cNvSpPr>
            <a:spLocks noGrp="1"/>
          </p:cNvSpPr>
          <p:nvPr>
            <p:ph type="subTitle" idx="1"/>
          </p:nvPr>
        </p:nvSpPr>
        <p:spPr>
          <a:xfrm>
            <a:off x="2057400" y="2133600"/>
            <a:ext cx="5181600" cy="3429000"/>
          </a:xfrm>
        </p:spPr>
        <p:txBody>
          <a:bodyPr>
            <a:noAutofit/>
          </a:bodyPr>
          <a:lstStyle/>
          <a:p>
            <a:r>
              <a:rPr lang="en-US" sz="2400" dirty="0" smtClean="0"/>
              <a:t>Important Dates</a:t>
            </a:r>
          </a:p>
          <a:p>
            <a:r>
              <a:rPr lang="en-US" sz="2400" dirty="0" smtClean="0"/>
              <a:t>Diploma Options</a:t>
            </a:r>
          </a:p>
          <a:p>
            <a:r>
              <a:rPr lang="en-US" sz="2400" dirty="0" smtClean="0"/>
              <a:t>Testing</a:t>
            </a:r>
          </a:p>
          <a:p>
            <a:r>
              <a:rPr lang="en-US" sz="2400" dirty="0" smtClean="0"/>
              <a:t>Choosing Classes</a:t>
            </a:r>
          </a:p>
          <a:p>
            <a:r>
              <a:rPr lang="en-US" sz="2400" dirty="0" smtClean="0"/>
              <a:t>Tours</a:t>
            </a:r>
          </a:p>
          <a:p>
            <a:r>
              <a:rPr lang="en-US" sz="2400" dirty="0" smtClean="0"/>
              <a:t>Questions &amp; Answers with Mentors</a:t>
            </a:r>
          </a:p>
        </p:txBody>
      </p:sp>
    </p:spTree>
    <p:extLst>
      <p:ext uri="{BB962C8B-B14F-4D97-AF65-F5344CB8AC3E}">
        <p14:creationId xmlns:p14="http://schemas.microsoft.com/office/powerpoint/2010/main" val="3008841292"/>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Electives</a:t>
            </a:r>
            <a:endParaRPr lang="en-US" dirty="0"/>
          </a:p>
        </p:txBody>
      </p:sp>
      <p:sp>
        <p:nvSpPr>
          <p:cNvPr id="3" name="Content Placeholder 2"/>
          <p:cNvSpPr>
            <a:spLocks noGrp="1"/>
          </p:cNvSpPr>
          <p:nvPr>
            <p:ph idx="1"/>
          </p:nvPr>
        </p:nvSpPr>
        <p:spPr>
          <a:xfrm>
            <a:off x="609600" y="1600200"/>
            <a:ext cx="7924800" cy="4495800"/>
          </a:xfrm>
          <a:ln>
            <a:solidFill>
              <a:schemeClr val="accent1">
                <a:lumMod val="75000"/>
              </a:schemeClr>
            </a:solidFill>
          </a:ln>
        </p:spPr>
        <p:txBody>
          <a:bodyPr>
            <a:noAutofit/>
          </a:bodyPr>
          <a:lstStyle/>
          <a:p>
            <a:r>
              <a:rPr lang="en-US" sz="2800" dirty="0" smtClean="0">
                <a:solidFill>
                  <a:schemeClr val="accent2">
                    <a:lumMod val="40000"/>
                    <a:lumOff val="60000"/>
                  </a:schemeClr>
                </a:solidFill>
              </a:rPr>
              <a:t>Choose elective in which you think you may be interested in</a:t>
            </a:r>
          </a:p>
          <a:p>
            <a:r>
              <a:rPr lang="en-US" sz="2800" dirty="0" smtClean="0"/>
              <a:t>Do </a:t>
            </a:r>
            <a:r>
              <a:rPr lang="en-US" sz="2800" u="sng" dirty="0" smtClean="0"/>
              <a:t>NOT</a:t>
            </a:r>
            <a:r>
              <a:rPr lang="en-US" sz="2800" dirty="0" smtClean="0"/>
              <a:t> choose electives because your friends are choosing them (you will probably not be in the same class anyway)</a:t>
            </a:r>
          </a:p>
          <a:p>
            <a:r>
              <a:rPr lang="en-US" sz="2800" dirty="0" smtClean="0">
                <a:solidFill>
                  <a:schemeClr val="accent2">
                    <a:lumMod val="40000"/>
                    <a:lumOff val="60000"/>
                  </a:schemeClr>
                </a:solidFill>
              </a:rPr>
              <a:t>Elective choices are </a:t>
            </a:r>
            <a:r>
              <a:rPr lang="en-US" sz="2800" u="sng" dirty="0" smtClean="0">
                <a:solidFill>
                  <a:schemeClr val="accent2">
                    <a:lumMod val="40000"/>
                    <a:lumOff val="60000"/>
                  </a:schemeClr>
                </a:solidFill>
              </a:rPr>
              <a:t>NOT</a:t>
            </a:r>
            <a:r>
              <a:rPr lang="en-US" sz="2800" dirty="0" smtClean="0">
                <a:solidFill>
                  <a:schemeClr val="accent2">
                    <a:lumMod val="40000"/>
                    <a:lumOff val="60000"/>
                  </a:schemeClr>
                </a:solidFill>
              </a:rPr>
              <a:t> guaranteed</a:t>
            </a:r>
            <a:r>
              <a:rPr lang="en-US" sz="2800" dirty="0" smtClean="0">
                <a:solidFill>
                  <a:schemeClr val="accent2">
                    <a:lumMod val="40000"/>
                    <a:lumOff val="60000"/>
                  </a:schemeClr>
                </a:solidFill>
                <a:sym typeface="Wingdings" pitchFamily="2" charset="2"/>
              </a:rPr>
              <a:t></a:t>
            </a:r>
          </a:p>
          <a:p>
            <a:r>
              <a:rPr lang="en-US" sz="2800" dirty="0" smtClean="0">
                <a:sym typeface="Wingdings" pitchFamily="2" charset="2"/>
              </a:rPr>
              <a:t>Make sure you choose alternates that you are interested in taking because we often have to use your alternate classes.</a:t>
            </a:r>
            <a:endParaRPr lang="en-US" sz="2800" dirty="0"/>
          </a:p>
        </p:txBody>
      </p:sp>
    </p:spTree>
    <p:extLst>
      <p:ext uri="{BB962C8B-B14F-4D97-AF65-F5344CB8AC3E}">
        <p14:creationId xmlns:p14="http://schemas.microsoft.com/office/powerpoint/2010/main" val="2523592310"/>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500" fill="hold"/>
                                        <p:tgtEl>
                                          <p:spTgt spid="3">
                                            <p:bg/>
                                          </p:spTgt>
                                        </p:tgtEl>
                                        <p:attrNameLst>
                                          <p:attrName>ppt_w</p:attrName>
                                        </p:attrNameLst>
                                      </p:cBhvr>
                                      <p:tavLst>
                                        <p:tav tm="0">
                                          <p:val>
                                            <p:fltVal val="0"/>
                                          </p:val>
                                        </p:tav>
                                        <p:tav tm="100000">
                                          <p:val>
                                            <p:strVal val="#ppt_w"/>
                                          </p:val>
                                        </p:tav>
                                      </p:tavLst>
                                    </p:anim>
                                    <p:anim calcmode="lin" valueType="num">
                                      <p:cBhvr>
                                        <p:cTn id="8" dur="500" fill="hold"/>
                                        <p:tgtEl>
                                          <p:spTgt spid="3">
                                            <p:bg/>
                                          </p:spTgt>
                                        </p:tgtEl>
                                        <p:attrNameLst>
                                          <p:attrName>ppt_h</p:attrName>
                                        </p:attrNameLst>
                                      </p:cBhvr>
                                      <p:tavLst>
                                        <p:tav tm="0">
                                          <p:val>
                                            <p:fltVal val="0"/>
                                          </p:val>
                                        </p:tav>
                                        <p:tav tm="100000">
                                          <p:val>
                                            <p:strVal val="#ppt_h"/>
                                          </p:val>
                                        </p:tav>
                                      </p:tavLst>
                                    </p:anim>
                                    <p:animEffect transition="in" filter="fade">
                                      <p:cBhvr>
                                        <p:cTn id="9" dur="500"/>
                                        <p:tgtEl>
                                          <p:spTgt spid="3">
                                            <p:bg/>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3">
                                            <p:txEl>
                                              <p:pRg st="0" end="0"/>
                                            </p:txEl>
                                          </p:spTgt>
                                        </p:tgtEl>
                                      </p:cBhvr>
                                    </p:animEffect>
                                  </p:childTnLst>
                                </p:cTn>
                              </p:par>
                            </p:childTnLst>
                          </p:cTn>
                        </p:par>
                        <p:par>
                          <p:cTn id="17" fill="hold">
                            <p:stCondLst>
                              <p:cond delay="500"/>
                            </p:stCondLst>
                            <p:childTnLst>
                              <p:par>
                                <p:cTn id="18" presetID="53" presetClass="entr" presetSubtype="16" fill="hold" grpId="0" nodeType="after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p:cTn id="20"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1"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2" dur="500"/>
                                        <p:tgtEl>
                                          <p:spTgt spid="3">
                                            <p:txEl>
                                              <p:pRg st="1" end="1"/>
                                            </p:txEl>
                                          </p:spTgt>
                                        </p:tgtEl>
                                      </p:cBhvr>
                                    </p:animEffect>
                                  </p:childTnLst>
                                </p:cTn>
                              </p:par>
                            </p:childTnLst>
                          </p:cTn>
                        </p:par>
                        <p:par>
                          <p:cTn id="23" fill="hold">
                            <p:stCondLst>
                              <p:cond delay="1000"/>
                            </p:stCondLst>
                            <p:childTnLst>
                              <p:par>
                                <p:cTn id="24" presetID="53" presetClass="entr" presetSubtype="16" fill="hold" grpId="0" nodeType="after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p:cTn id="26"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7"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8" dur="500"/>
                                        <p:tgtEl>
                                          <p:spTgt spid="3">
                                            <p:txEl>
                                              <p:pRg st="2" end="2"/>
                                            </p:txEl>
                                          </p:spTgt>
                                        </p:tgtEl>
                                      </p:cBhvr>
                                    </p:animEffect>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p:cTn id="32"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3"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4"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Menu</a:t>
            </a:r>
            <a:endParaRPr lang="en-US" dirty="0"/>
          </a:p>
        </p:txBody>
      </p:sp>
      <p:pic>
        <p:nvPicPr>
          <p:cNvPr id="12297" name="Picture 9" descr="C:\Users\mcronk\AppData\Local\Microsoft\Windows\Temporary Internet Files\Content.IE5\GTPU0MLK\Cravings_Menu_Final[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600200"/>
            <a:ext cx="6865999" cy="45613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48369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3723613778"/>
              </p:ext>
            </p:extLst>
          </p:nvPr>
        </p:nvGraphicFramePr>
        <p:xfrm>
          <a:off x="2057400" y="76200"/>
          <a:ext cx="5105399" cy="6607594"/>
        </p:xfrm>
        <a:graphic>
          <a:graphicData uri="http://schemas.openxmlformats.org/presentationml/2006/ole">
            <mc:AlternateContent xmlns:mc="http://schemas.openxmlformats.org/markup-compatibility/2006">
              <mc:Choice xmlns:v="urn:schemas-microsoft-com:vml" Requires="v">
                <p:oleObj spid="_x0000_s1157" name="Acrobat Document" r:id="rId3" imgW="5829300" imgH="7543800" progId="AcroExch.Document.DC">
                  <p:embed/>
                </p:oleObj>
              </mc:Choice>
              <mc:Fallback>
                <p:oleObj name="Acrobat Document" r:id="rId3" imgW="5829300" imgH="7543800" progId="AcroExch.Document.DC">
                  <p:embed/>
                  <p:pic>
                    <p:nvPicPr>
                      <p:cNvPr id="0" name=""/>
                      <p:cNvPicPr/>
                      <p:nvPr/>
                    </p:nvPicPr>
                    <p:blipFill>
                      <a:blip r:embed="rId4"/>
                      <a:stretch>
                        <a:fillRect/>
                      </a:stretch>
                    </p:blipFill>
                    <p:spPr>
                      <a:xfrm>
                        <a:off x="2057400" y="76200"/>
                        <a:ext cx="5105399" cy="6607594"/>
                      </a:xfrm>
                      <a:prstGeom prst="rect">
                        <a:avLst/>
                      </a:prstGeom>
                    </p:spPr>
                  </p:pic>
                </p:oleObj>
              </mc:Fallback>
            </mc:AlternateContent>
          </a:graphicData>
        </a:graphic>
      </p:graphicFrame>
    </p:spTree>
    <p:extLst>
      <p:ext uri="{BB962C8B-B14F-4D97-AF65-F5344CB8AC3E}">
        <p14:creationId xmlns:p14="http://schemas.microsoft.com/office/powerpoint/2010/main" val="222575391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1847770152"/>
              </p:ext>
            </p:extLst>
          </p:nvPr>
        </p:nvGraphicFramePr>
        <p:xfrm>
          <a:off x="2133601" y="273133"/>
          <a:ext cx="4970086" cy="6432467"/>
        </p:xfrm>
        <a:graphic>
          <a:graphicData uri="http://schemas.openxmlformats.org/presentationml/2006/ole">
            <mc:AlternateContent xmlns:mc="http://schemas.openxmlformats.org/markup-compatibility/2006">
              <mc:Choice xmlns:v="urn:schemas-microsoft-com:vml" Requires="v">
                <p:oleObj spid="_x0000_s10288" name="Acrobat Document" r:id="rId3" imgW="5829300" imgH="7543800" progId="AcroExch.Document.DC">
                  <p:embed/>
                </p:oleObj>
              </mc:Choice>
              <mc:Fallback>
                <p:oleObj name="Acrobat Document" r:id="rId3" imgW="5829300" imgH="7543800" progId="AcroExch.Document.DC">
                  <p:embed/>
                  <p:pic>
                    <p:nvPicPr>
                      <p:cNvPr id="0" name=""/>
                      <p:cNvPicPr/>
                      <p:nvPr/>
                    </p:nvPicPr>
                    <p:blipFill>
                      <a:blip r:embed="rId4"/>
                      <a:stretch>
                        <a:fillRect/>
                      </a:stretch>
                    </p:blipFill>
                    <p:spPr>
                      <a:xfrm>
                        <a:off x="2133601" y="273133"/>
                        <a:ext cx="4970086" cy="6432467"/>
                      </a:xfrm>
                      <a:prstGeom prst="rect">
                        <a:avLst/>
                      </a:prstGeom>
                    </p:spPr>
                  </p:pic>
                </p:oleObj>
              </mc:Fallback>
            </mc:AlternateContent>
          </a:graphicData>
        </a:graphic>
      </p:graphicFrame>
    </p:spTree>
    <p:extLst>
      <p:ext uri="{BB962C8B-B14F-4D97-AF65-F5344CB8AC3E}">
        <p14:creationId xmlns:p14="http://schemas.microsoft.com/office/powerpoint/2010/main" val="33630273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52400"/>
            <a:ext cx="5257800" cy="1524000"/>
          </a:xfrm>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2700000" scaled="1"/>
            <a:tileRect/>
          </a:gradFill>
        </p:spPr>
        <p:txBody>
          <a:bodyPr>
            <a:normAutofit fontScale="90000"/>
          </a:bodyPr>
          <a:lstStyle/>
          <a:p>
            <a:r>
              <a:rPr lang="en-US" sz="3600" b="1" dirty="0" smtClean="0">
                <a:solidFill>
                  <a:srgbClr val="0070C0"/>
                </a:solidFill>
              </a:rPr>
              <a:t>Summer School - PE</a:t>
            </a:r>
            <a:r>
              <a:rPr lang="en-US" dirty="0" smtClean="0"/>
              <a:t/>
            </a:r>
            <a:br>
              <a:rPr lang="en-US" dirty="0" smtClean="0"/>
            </a:br>
            <a:r>
              <a:rPr lang="en-US" sz="2200" u="sng" dirty="0" smtClean="0">
                <a:solidFill>
                  <a:srgbClr val="0070C0"/>
                </a:solidFill>
              </a:rPr>
              <a:t>Must attend both sessions</a:t>
            </a:r>
            <a:r>
              <a:rPr lang="en-US" sz="2200" dirty="0" smtClean="0">
                <a:solidFill>
                  <a:srgbClr val="0070C0"/>
                </a:solidFill>
              </a:rPr>
              <a:t/>
            </a:r>
            <a:br>
              <a:rPr lang="en-US" sz="2200" dirty="0" smtClean="0">
                <a:solidFill>
                  <a:srgbClr val="0070C0"/>
                </a:solidFill>
              </a:rPr>
            </a:br>
            <a:r>
              <a:rPr lang="en-US" sz="2200" dirty="0" smtClean="0">
                <a:solidFill>
                  <a:srgbClr val="0070C0"/>
                </a:solidFill>
              </a:rPr>
              <a:t>Session 1: June 12-30</a:t>
            </a:r>
            <a:br>
              <a:rPr lang="en-US" sz="2200" dirty="0" smtClean="0">
                <a:solidFill>
                  <a:srgbClr val="0070C0"/>
                </a:solidFill>
              </a:rPr>
            </a:br>
            <a:r>
              <a:rPr lang="en-US" sz="2200" dirty="0" smtClean="0">
                <a:solidFill>
                  <a:srgbClr val="0070C0"/>
                </a:solidFill>
              </a:rPr>
              <a:t>Session 2:  July 10-28</a:t>
            </a:r>
            <a:endParaRPr lang="en-US" sz="2200" dirty="0">
              <a:solidFill>
                <a:srgbClr val="0070C0"/>
              </a:solidFill>
            </a:endParaRPr>
          </a:p>
        </p:txBody>
      </p:sp>
      <p:sp>
        <p:nvSpPr>
          <p:cNvPr id="3" name="Content Placeholder 2"/>
          <p:cNvSpPr>
            <a:spLocks noGrp="1"/>
          </p:cNvSpPr>
          <p:nvPr>
            <p:ph sz="quarter" idx="4294967295"/>
          </p:nvPr>
        </p:nvSpPr>
        <p:spPr>
          <a:xfrm>
            <a:off x="457200" y="1981200"/>
            <a:ext cx="7924800" cy="2840038"/>
          </a:xfrm>
        </p:spPr>
        <p:txBody>
          <a:bodyPr>
            <a:noAutofit/>
          </a:bodyPr>
          <a:lstStyle/>
          <a:p>
            <a:r>
              <a:rPr lang="en-US" sz="2400" dirty="0" smtClean="0"/>
              <a:t>In addition to daily attendance at Penn, there is an online component that must be completed (</a:t>
            </a:r>
            <a:r>
              <a:rPr lang="en-US" sz="2400" dirty="0" err="1" smtClean="0"/>
              <a:t>iPE</a:t>
            </a:r>
            <a:r>
              <a:rPr lang="en-US" sz="2400" dirty="0" smtClean="0"/>
              <a:t>).</a:t>
            </a:r>
          </a:p>
          <a:p>
            <a:r>
              <a:rPr lang="en-US" sz="2400" dirty="0" smtClean="0"/>
              <a:t>Students can pick up the summer PE registration form in their middle school guidance office.</a:t>
            </a:r>
          </a:p>
          <a:p>
            <a:r>
              <a:rPr lang="en-US" sz="2400" dirty="0" smtClean="0"/>
              <a:t>Registration form and money is due to the Penn bookstore by January 13, 2017.  It can be delivered in person or by mail.</a:t>
            </a:r>
            <a:endParaRPr lang="en-US" sz="2400" dirty="0"/>
          </a:p>
        </p:txBody>
      </p:sp>
      <p:pic>
        <p:nvPicPr>
          <p:cNvPr id="12292" name="Picture 4" descr="C:\Users\mcronk\AppData\Local\Microsoft\Windows\Temporary Internet Files\Content.IE5\Y2JKP86C\stretching[1].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2799" y="5272190"/>
            <a:ext cx="1673749" cy="1449401"/>
          </a:xfrm>
          <a:prstGeom prst="rect">
            <a:avLst/>
          </a:prstGeom>
          <a:noFill/>
          <a:extLst>
            <a:ext uri="{909E8E84-426E-40DD-AFC4-6F175D3DCCD1}">
              <a14:hiddenFill xmlns:a14="http://schemas.microsoft.com/office/drawing/2010/main">
                <a:solidFill>
                  <a:srgbClr val="FFFFFF"/>
                </a:solidFill>
              </a14:hiddenFill>
            </a:ext>
          </a:extLst>
        </p:spPr>
      </p:pic>
      <p:pic>
        <p:nvPicPr>
          <p:cNvPr id="12296" name="Picture 8" descr="C:\Users\mcronk\AppData\Local\Microsoft\Windows\Temporary Internet Files\Content.IE5\LNHSI75P\cartoon_kid_runner[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5106878"/>
            <a:ext cx="1562737" cy="1600200"/>
          </a:xfrm>
          <a:prstGeom prst="rect">
            <a:avLst/>
          </a:prstGeom>
          <a:noFill/>
          <a:extLst>
            <a:ext uri="{909E8E84-426E-40DD-AFC4-6F175D3DCCD1}">
              <a14:hiddenFill xmlns:a14="http://schemas.microsoft.com/office/drawing/2010/main">
                <a:solidFill>
                  <a:srgbClr val="FFFFFF"/>
                </a:solidFill>
              </a14:hiddenFill>
            </a:ext>
          </a:extLst>
        </p:spPr>
      </p:pic>
      <p:pic>
        <p:nvPicPr>
          <p:cNvPr id="12302" name="Picture 14" descr="C:\Users\mcronk\AppData\Local\Microsoft\Windows\Temporary Internet Files\Content.IE5\GTPU0MLK\Swimming[1].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5137922"/>
            <a:ext cx="1357540" cy="15723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98451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7342" y="304800"/>
            <a:ext cx="7467600" cy="1600200"/>
          </a:xfrm>
        </p:spPr>
        <p:txBody>
          <a:bodyPr>
            <a:normAutofit fontScale="90000"/>
          </a:bodyPr>
          <a:lstStyle/>
          <a:p>
            <a:r>
              <a:rPr lang="en-US" dirty="0" smtClean="0">
                <a:hlinkClick r:id="rId2"/>
              </a:rPr>
              <a:t>Sign up for classes in HAC</a:t>
            </a:r>
            <a:r>
              <a:rPr lang="en-US" dirty="0"/>
              <a:t/>
            </a:r>
            <a:br>
              <a:rPr lang="en-US" dirty="0"/>
            </a:br>
            <a:r>
              <a:rPr lang="en-US" sz="3100" dirty="0" smtClean="0"/>
              <a:t>Be sure you know your HAC info.</a:t>
            </a:r>
            <a:r>
              <a:rPr lang="en-US" dirty="0" smtClean="0"/>
              <a:t/>
            </a:r>
            <a:br>
              <a:rPr lang="en-US" dirty="0" smtClean="0"/>
            </a:br>
            <a:r>
              <a:rPr lang="en-US" sz="1000" dirty="0" smtClean="0"/>
              <a:t>	</a:t>
            </a:r>
            <a:br>
              <a:rPr lang="en-US" sz="1000" dirty="0" smtClean="0"/>
            </a:br>
            <a:r>
              <a:rPr lang="en-US" sz="1000" dirty="0" smtClean="0"/>
              <a:t>Discovery &amp; Grissom counselors request you enter your classes in HAC and they will double check your entries when you meet individually.</a:t>
            </a:r>
            <a:br>
              <a:rPr lang="en-US" sz="1000" dirty="0" smtClean="0"/>
            </a:br>
            <a:r>
              <a:rPr lang="en-US" sz="1000" dirty="0" smtClean="0"/>
              <a:t>(</a:t>
            </a:r>
            <a:r>
              <a:rPr lang="en-US" sz="1000" dirty="0" err="1" smtClean="0"/>
              <a:t>Schmucker</a:t>
            </a:r>
            <a:r>
              <a:rPr lang="en-US" sz="1000" dirty="0" smtClean="0"/>
              <a:t>  counselors will schedule you in HAC during your individual meeting.)</a:t>
            </a:r>
            <a:endParaRPr lang="en-US" sz="1000" dirty="0"/>
          </a:p>
        </p:txBody>
      </p:sp>
      <p:sp>
        <p:nvSpPr>
          <p:cNvPr id="4" name="Content Placeholder 3"/>
          <p:cNvSpPr>
            <a:spLocks noGrp="1"/>
          </p:cNvSpPr>
          <p:nvPr>
            <p:ph sz="half" idx="1"/>
          </p:nvPr>
        </p:nvSpPr>
        <p:spPr>
          <a:xfrm>
            <a:off x="735528" y="2590800"/>
            <a:ext cx="3733800" cy="2057400"/>
          </a:xfrm>
        </p:spPr>
        <p:txBody>
          <a:bodyPr>
            <a:noAutofit/>
          </a:bodyPr>
          <a:lstStyle/>
          <a:p>
            <a:r>
              <a:rPr lang="en-US" sz="2400" dirty="0" smtClean="0"/>
              <a:t>English 9 (Honors)</a:t>
            </a:r>
          </a:p>
          <a:p>
            <a:r>
              <a:rPr lang="en-US" sz="2400" dirty="0" smtClean="0"/>
              <a:t>Math (Honors)</a:t>
            </a:r>
          </a:p>
          <a:p>
            <a:r>
              <a:rPr lang="en-US" sz="2400" dirty="0" smtClean="0"/>
              <a:t>Biology (Honors)</a:t>
            </a:r>
          </a:p>
          <a:p>
            <a:r>
              <a:rPr lang="en-US" sz="2400" dirty="0" smtClean="0"/>
              <a:t>Geography (Honors)</a:t>
            </a:r>
            <a:endParaRPr lang="en-US" sz="2400" dirty="0"/>
          </a:p>
        </p:txBody>
      </p:sp>
      <p:sp>
        <p:nvSpPr>
          <p:cNvPr id="5" name="Content Placeholder 4"/>
          <p:cNvSpPr>
            <a:spLocks noGrp="1"/>
          </p:cNvSpPr>
          <p:nvPr>
            <p:ph sz="half" idx="2"/>
          </p:nvPr>
        </p:nvSpPr>
        <p:spPr>
          <a:xfrm>
            <a:off x="4800600" y="2514600"/>
            <a:ext cx="3733800" cy="1981200"/>
          </a:xfrm>
        </p:spPr>
        <p:txBody>
          <a:bodyPr>
            <a:noAutofit/>
          </a:bodyPr>
          <a:lstStyle/>
          <a:p>
            <a:r>
              <a:rPr lang="en-US" sz="2400" dirty="0" smtClean="0"/>
              <a:t>PE (summer PE)</a:t>
            </a:r>
          </a:p>
          <a:p>
            <a:r>
              <a:rPr lang="en-US" sz="2400" dirty="0" smtClean="0"/>
              <a:t>Foreign Language (?)</a:t>
            </a:r>
          </a:p>
          <a:p>
            <a:r>
              <a:rPr lang="en-US" sz="2400" dirty="0" smtClean="0"/>
              <a:t>Elective</a:t>
            </a:r>
          </a:p>
          <a:p>
            <a:r>
              <a:rPr lang="en-US" sz="2400" dirty="0" smtClean="0"/>
              <a:t>Freshman Connection</a:t>
            </a:r>
            <a:endParaRPr lang="en-US" sz="2400" dirty="0"/>
          </a:p>
        </p:txBody>
      </p:sp>
      <p:pic>
        <p:nvPicPr>
          <p:cNvPr id="7170" name="Picture 2" descr="C:\Users\mcronk\AppData\Local\Microsoft\Windows\Temporary Internet Files\Content.IE5\JKYRL255\MC900104838[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0400" y="5486400"/>
            <a:ext cx="1821485" cy="1139342"/>
          </a:xfrm>
          <a:prstGeom prst="rect">
            <a:avLst/>
          </a:prstGeom>
          <a:noFill/>
          <a:extLst>
            <a:ext uri="{909E8E84-426E-40DD-AFC4-6F175D3DCCD1}">
              <a14:hiddenFill xmlns:a14="http://schemas.microsoft.com/office/drawing/2010/main">
                <a:solidFill>
                  <a:srgbClr val="FFFFFF"/>
                </a:solidFill>
              </a14:hiddenFill>
            </a:ext>
          </a:extLst>
        </p:spPr>
      </p:pic>
      <p:pic>
        <p:nvPicPr>
          <p:cNvPr id="7175" name="Picture 7" descr="C:\Users\mcronk\AppData\Local\Microsoft\Windows\Temporary Internet Files\Content.IE5\CUL3TXYV\MP900386786[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00" y="5486400"/>
            <a:ext cx="771144" cy="1081043"/>
          </a:xfrm>
          <a:prstGeom prst="rect">
            <a:avLst/>
          </a:prstGeom>
          <a:noFill/>
          <a:extLst>
            <a:ext uri="{909E8E84-426E-40DD-AFC4-6F175D3DCCD1}">
              <a14:hiddenFill xmlns:a14="http://schemas.microsoft.com/office/drawing/2010/main">
                <a:solidFill>
                  <a:srgbClr val="FFFFFF"/>
                </a:solidFill>
              </a14:hiddenFill>
            </a:ext>
          </a:extLst>
        </p:spPr>
      </p:pic>
      <p:pic>
        <p:nvPicPr>
          <p:cNvPr id="7183" name="Picture 15" descr="C:\Users\mcronk\AppData\Local\Microsoft\Windows\Temporary Internet Files\Content.IE5\UX7L55A7\MP900175603[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39068" y="5304957"/>
            <a:ext cx="932688" cy="1371600"/>
          </a:xfrm>
          <a:prstGeom prst="rect">
            <a:avLst/>
          </a:prstGeom>
          <a:noFill/>
          <a:extLst>
            <a:ext uri="{909E8E84-426E-40DD-AFC4-6F175D3DCCD1}">
              <a14:hiddenFill xmlns:a14="http://schemas.microsoft.com/office/drawing/2010/main">
                <a:solidFill>
                  <a:srgbClr val="FFFFFF"/>
                </a:solidFill>
              </a14:hiddenFill>
            </a:ext>
          </a:extLst>
        </p:spPr>
      </p:pic>
      <p:pic>
        <p:nvPicPr>
          <p:cNvPr id="13314" name="Picture 2" descr="C:\Users\mcronk\AppData\Local\Microsoft\Windows\Temporary Internet Files\Content.IE5\Y2JKP86C\cortina[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88844" y="5512300"/>
            <a:ext cx="1522032" cy="951270"/>
          </a:xfrm>
          <a:prstGeom prst="rect">
            <a:avLst/>
          </a:prstGeom>
          <a:noFill/>
          <a:extLst>
            <a:ext uri="{909E8E84-426E-40DD-AFC4-6F175D3DCCD1}">
              <a14:hiddenFill xmlns:a14="http://schemas.microsoft.com/office/drawing/2010/main">
                <a:solidFill>
                  <a:srgbClr val="FFFFFF"/>
                </a:solidFill>
              </a14:hiddenFill>
            </a:ext>
          </a:extLst>
        </p:spPr>
      </p:pic>
      <p:pic>
        <p:nvPicPr>
          <p:cNvPr id="13319" name="Picture 7" descr="C:\Users\mcronk\AppData\Local\Microsoft\Windows\Temporary Internet Files\Content.IE5\9VY8MGLJ\biology[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15200" y="4967243"/>
            <a:ext cx="1536192"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436570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1"/>
          <p:cNvSpPr txBox="1">
            <a:spLocks noChangeArrowheads="1"/>
          </p:cNvSpPr>
          <p:nvPr/>
        </p:nvSpPr>
        <p:spPr bwMode="auto">
          <a:xfrm>
            <a:off x="685800" y="1543756"/>
            <a:ext cx="8229600" cy="1398588"/>
          </a:xfrm>
          <a:prstGeom prst="rect">
            <a:avLst/>
          </a:prstGeom>
          <a:solidFill>
            <a:schemeClr val="bg1"/>
          </a:solidFill>
          <a:ln w="76320">
            <a:solidFill>
              <a:schemeClr val="tx1"/>
            </a:solidFill>
            <a:miter lim="800000"/>
            <a:headEnd/>
            <a:tailEnd/>
          </a:ln>
        </p:spPr>
        <p:txBody>
          <a:bodyPr lIns="90000" tIns="46800" rIns="90000" bIns="46800"/>
          <a:lstStyle>
            <a:lvl1pPr eaLnBrk="0" hangingPunct="0">
              <a:buClr>
                <a:srgbClr val="FFFFFF"/>
              </a:buClr>
              <a:buSzPct val="100000"/>
              <a:buFont typeface="Corbel"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orbel" pitchFamily="34" charset="0"/>
                <a:ea typeface="Arial Unicode MS" pitchFamily="34" charset="-128"/>
                <a:cs typeface="Arial Unicode MS" pitchFamily="34" charset="-128"/>
              </a:defRPr>
            </a:lvl1pPr>
            <a:lvl2pPr marL="742950" indent="-285750" eaLnBrk="0" hangingPunct="0">
              <a:buClr>
                <a:srgbClr val="FFFFFF"/>
              </a:buClr>
              <a:buSzPct val="100000"/>
              <a:buFont typeface="Corbel"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orbel" pitchFamily="34" charset="0"/>
                <a:ea typeface="Arial Unicode MS" pitchFamily="34" charset="-128"/>
                <a:cs typeface="Arial Unicode MS" pitchFamily="34" charset="-128"/>
              </a:defRPr>
            </a:lvl2pPr>
            <a:lvl3pPr marL="1143000" indent="-228600" eaLnBrk="0" hangingPunct="0">
              <a:buClr>
                <a:srgbClr val="FFFFFF"/>
              </a:buClr>
              <a:buSzPct val="100000"/>
              <a:buFont typeface="Corbel"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orbel" pitchFamily="34" charset="0"/>
                <a:ea typeface="Arial Unicode MS" pitchFamily="34" charset="-128"/>
                <a:cs typeface="Arial Unicode MS" pitchFamily="34" charset="-128"/>
              </a:defRPr>
            </a:lvl3pPr>
            <a:lvl4pPr marL="1600200" indent="-228600" eaLnBrk="0" hangingPunct="0">
              <a:buClr>
                <a:srgbClr val="FFFFFF"/>
              </a:buClr>
              <a:buSzPct val="100000"/>
              <a:buFont typeface="Corbel"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orbel" pitchFamily="34" charset="0"/>
                <a:ea typeface="Arial Unicode MS" pitchFamily="34" charset="-128"/>
                <a:cs typeface="Arial Unicode MS" pitchFamily="34" charset="-128"/>
              </a:defRPr>
            </a:lvl4pPr>
            <a:lvl5pPr marL="2057400" indent="-228600" eaLnBrk="0" hangingPunct="0">
              <a:buClr>
                <a:srgbClr val="FFFFFF"/>
              </a:buClr>
              <a:buSzPct val="100000"/>
              <a:buFont typeface="Corbel"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orbel" pitchFamily="34" charset="0"/>
                <a:ea typeface="Arial Unicode MS" pitchFamily="34" charset="-128"/>
                <a:cs typeface="Arial Unicode MS" pitchFamily="34" charset="-128"/>
              </a:defRPr>
            </a:lvl5pPr>
            <a:lvl6pPr marL="2514600" indent="-228600" defTabSz="457200" eaLnBrk="0" fontAlgn="base" hangingPunct="0">
              <a:spcBef>
                <a:spcPct val="0"/>
              </a:spcBef>
              <a:spcAft>
                <a:spcPct val="0"/>
              </a:spcAft>
              <a:buClr>
                <a:srgbClr val="FFFFFF"/>
              </a:buClr>
              <a:buSzPct val="100000"/>
              <a:buFont typeface="Corbel"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orbel" pitchFamily="34" charset="0"/>
                <a:ea typeface="Arial Unicode MS" pitchFamily="34" charset="-128"/>
                <a:cs typeface="Arial Unicode MS" pitchFamily="34" charset="-128"/>
              </a:defRPr>
            </a:lvl6pPr>
            <a:lvl7pPr marL="2971800" indent="-228600" defTabSz="457200" eaLnBrk="0" fontAlgn="base" hangingPunct="0">
              <a:spcBef>
                <a:spcPct val="0"/>
              </a:spcBef>
              <a:spcAft>
                <a:spcPct val="0"/>
              </a:spcAft>
              <a:buClr>
                <a:srgbClr val="FFFFFF"/>
              </a:buClr>
              <a:buSzPct val="100000"/>
              <a:buFont typeface="Corbel"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orbel" pitchFamily="34" charset="0"/>
                <a:ea typeface="Arial Unicode MS" pitchFamily="34" charset="-128"/>
                <a:cs typeface="Arial Unicode MS" pitchFamily="34" charset="-128"/>
              </a:defRPr>
            </a:lvl7pPr>
            <a:lvl8pPr marL="3429000" indent="-228600" defTabSz="457200" eaLnBrk="0" fontAlgn="base" hangingPunct="0">
              <a:spcBef>
                <a:spcPct val="0"/>
              </a:spcBef>
              <a:spcAft>
                <a:spcPct val="0"/>
              </a:spcAft>
              <a:buClr>
                <a:srgbClr val="FFFFFF"/>
              </a:buClr>
              <a:buSzPct val="100000"/>
              <a:buFont typeface="Corbel"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orbel" pitchFamily="34" charset="0"/>
                <a:ea typeface="Arial Unicode MS" pitchFamily="34" charset="-128"/>
                <a:cs typeface="Arial Unicode MS" pitchFamily="34" charset="-128"/>
              </a:defRPr>
            </a:lvl8pPr>
            <a:lvl9pPr marL="3886200" indent="-228600" defTabSz="457200" eaLnBrk="0" fontAlgn="base" hangingPunct="0">
              <a:spcBef>
                <a:spcPct val="0"/>
              </a:spcBef>
              <a:spcAft>
                <a:spcPct val="0"/>
              </a:spcAft>
              <a:buClr>
                <a:srgbClr val="FFFFFF"/>
              </a:buClr>
              <a:buSzPct val="100000"/>
              <a:buFont typeface="Corbel"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orbel" pitchFamily="34" charset="0"/>
                <a:ea typeface="Arial Unicode MS" pitchFamily="34" charset="-128"/>
                <a:cs typeface="Arial Unicode MS" pitchFamily="34" charset="-128"/>
              </a:defRPr>
            </a:lvl9pPr>
          </a:lstStyle>
          <a:p>
            <a:pPr algn="ctr" eaLnBrk="1" hangingPunct="1">
              <a:buClr>
                <a:srgbClr val="C1EEFF"/>
              </a:buClr>
              <a:buFont typeface="Consolas" pitchFamily="49" charset="0"/>
              <a:buNone/>
            </a:pPr>
            <a:r>
              <a:rPr lang="en-US" sz="4000" dirty="0">
                <a:solidFill>
                  <a:schemeClr val="accent2">
                    <a:lumMod val="40000"/>
                    <a:lumOff val="60000"/>
                  </a:schemeClr>
                </a:solidFill>
                <a:latin typeface="Arial" pitchFamily="34" charset="0"/>
                <a:cs typeface="Arial" pitchFamily="34" charset="0"/>
              </a:rPr>
              <a:t>Get Involved in Extracurricular Activities</a:t>
            </a:r>
          </a:p>
        </p:txBody>
      </p:sp>
      <p:sp>
        <p:nvSpPr>
          <p:cNvPr id="2" name="Rectangle 3"/>
          <p:cNvSpPr>
            <a:spLocks noChangeArrowheads="1"/>
          </p:cNvSpPr>
          <p:nvPr/>
        </p:nvSpPr>
        <p:spPr bwMode="auto">
          <a:xfrm>
            <a:off x="533400" y="3733800"/>
            <a:ext cx="2743200" cy="283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p>
            <a:pPr>
              <a:buClr>
                <a:srgbClr val="FFFFFF"/>
              </a:buClr>
              <a:buSzPct val="100000"/>
              <a:buFont typeface="Corbel"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a:solidFill>
                  <a:schemeClr val="bg2">
                    <a:lumMod val="25000"/>
                    <a:lumOff val="75000"/>
                  </a:schemeClr>
                </a:solidFill>
              </a:rPr>
              <a:t>Academic Super Bowl  </a:t>
            </a:r>
          </a:p>
          <a:p>
            <a:pPr>
              <a:buClr>
                <a:srgbClr val="FFFFFF"/>
              </a:buClr>
              <a:buSzPct val="100000"/>
              <a:buFont typeface="Corbel"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smtClean="0">
                <a:solidFill>
                  <a:schemeClr val="bg2">
                    <a:lumMod val="25000"/>
                    <a:lumOff val="75000"/>
                  </a:schemeClr>
                </a:solidFill>
              </a:rPr>
              <a:t>Big </a:t>
            </a:r>
            <a:r>
              <a:rPr lang="en-US" dirty="0">
                <a:solidFill>
                  <a:schemeClr val="bg2">
                    <a:lumMod val="25000"/>
                    <a:lumOff val="75000"/>
                  </a:schemeClr>
                </a:solidFill>
              </a:rPr>
              <a:t>Brothers/Big Sisters </a:t>
            </a:r>
          </a:p>
          <a:p>
            <a:pPr>
              <a:buClr>
                <a:srgbClr val="FFFFFF"/>
              </a:buClr>
              <a:buSzPct val="100000"/>
              <a:buFont typeface="Corbel"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a:solidFill>
                  <a:schemeClr val="bg2">
                    <a:lumMod val="25000"/>
                    <a:lumOff val="75000"/>
                  </a:schemeClr>
                </a:solidFill>
              </a:rPr>
              <a:t>Chess Club </a:t>
            </a:r>
          </a:p>
          <a:p>
            <a:pPr>
              <a:buClr>
                <a:srgbClr val="FFFFFF"/>
              </a:buClr>
              <a:buSzPct val="100000"/>
              <a:buFont typeface="Corbel"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smtClean="0">
                <a:solidFill>
                  <a:schemeClr val="bg2">
                    <a:lumMod val="25000"/>
                    <a:lumOff val="75000"/>
                  </a:schemeClr>
                </a:solidFill>
              </a:rPr>
              <a:t>Dramatics </a:t>
            </a:r>
            <a:r>
              <a:rPr lang="en-US" dirty="0">
                <a:solidFill>
                  <a:schemeClr val="bg2">
                    <a:lumMod val="25000"/>
                    <a:lumOff val="75000"/>
                  </a:schemeClr>
                </a:solidFill>
              </a:rPr>
              <a:t>Club </a:t>
            </a:r>
          </a:p>
          <a:p>
            <a:pPr>
              <a:buClr>
                <a:srgbClr val="FFFFFF"/>
              </a:buClr>
              <a:buSzPct val="100000"/>
              <a:buFont typeface="Corbel"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dirty="0">
                <a:solidFill>
                  <a:schemeClr val="bg2">
                    <a:lumMod val="25000"/>
                    <a:lumOff val="75000"/>
                  </a:schemeClr>
                </a:solidFill>
              </a:rPr>
              <a:t>Fellowship of Christian Athletes </a:t>
            </a:r>
          </a:p>
          <a:p>
            <a:pPr>
              <a:buClr>
                <a:srgbClr val="FFFFFF"/>
              </a:buClr>
              <a:buSzPct val="100000"/>
              <a:buFont typeface="Corbel"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a:solidFill>
                  <a:schemeClr val="bg2">
                    <a:lumMod val="25000"/>
                    <a:lumOff val="75000"/>
                  </a:schemeClr>
                </a:solidFill>
              </a:rPr>
              <a:t>German Club </a:t>
            </a:r>
          </a:p>
          <a:p>
            <a:pPr>
              <a:buClr>
                <a:srgbClr val="FFFFFF"/>
              </a:buClr>
              <a:buSzPct val="100000"/>
              <a:buFont typeface="Corbel"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a:solidFill>
                  <a:schemeClr val="bg2">
                    <a:lumMod val="25000"/>
                    <a:lumOff val="75000"/>
                  </a:schemeClr>
                </a:solidFill>
              </a:rPr>
              <a:t>Freshman Mentoring</a:t>
            </a:r>
          </a:p>
          <a:p>
            <a:pPr>
              <a:buClr>
                <a:srgbClr val="FFFFFF"/>
              </a:buClr>
              <a:buSzPct val="100000"/>
              <a:buFont typeface="Corbel"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a:solidFill>
                  <a:schemeClr val="bg2">
                    <a:lumMod val="25000"/>
                    <a:lumOff val="75000"/>
                  </a:schemeClr>
                </a:solidFill>
              </a:rPr>
              <a:t>Key </a:t>
            </a:r>
            <a:r>
              <a:rPr lang="en-US" dirty="0" smtClean="0">
                <a:solidFill>
                  <a:schemeClr val="bg2">
                    <a:lumMod val="25000"/>
                    <a:lumOff val="75000"/>
                  </a:schemeClr>
                </a:solidFill>
              </a:rPr>
              <a:t>Club</a:t>
            </a:r>
          </a:p>
          <a:p>
            <a:pPr>
              <a:buClr>
                <a:srgbClr val="FFFFFF"/>
              </a:buClr>
              <a:buSzPct val="100000"/>
              <a:buFont typeface="Corbel"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smtClean="0">
                <a:solidFill>
                  <a:schemeClr val="bg2">
                    <a:lumMod val="25000"/>
                    <a:lumOff val="75000"/>
                  </a:schemeClr>
                </a:solidFill>
              </a:rPr>
              <a:t>Penn Medical Club</a:t>
            </a:r>
          </a:p>
          <a:p>
            <a:pPr>
              <a:buClr>
                <a:srgbClr val="FFFFFF"/>
              </a:buClr>
              <a:buSzPct val="100000"/>
              <a:buFont typeface="Corbel"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smtClean="0">
                <a:solidFill>
                  <a:schemeClr val="bg2">
                    <a:lumMod val="25000"/>
                    <a:lumOff val="75000"/>
                  </a:schemeClr>
                </a:solidFill>
              </a:rPr>
              <a:t>Art Club</a:t>
            </a:r>
            <a:endParaRPr lang="en-US" dirty="0">
              <a:solidFill>
                <a:schemeClr val="bg2">
                  <a:lumMod val="25000"/>
                  <a:lumOff val="75000"/>
                </a:schemeClr>
              </a:solidFill>
            </a:endParaRPr>
          </a:p>
        </p:txBody>
      </p:sp>
      <p:sp>
        <p:nvSpPr>
          <p:cNvPr id="34820" name="Rectangle 4"/>
          <p:cNvSpPr>
            <a:spLocks noChangeArrowheads="1"/>
          </p:cNvSpPr>
          <p:nvPr/>
        </p:nvSpPr>
        <p:spPr bwMode="auto">
          <a:xfrm>
            <a:off x="3657600" y="3733800"/>
            <a:ext cx="2743200" cy="2864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p>
            <a:pPr>
              <a:buClr>
                <a:srgbClr val="FFFFFF"/>
              </a:buClr>
              <a:buSzPct val="100000"/>
              <a:buFont typeface="Corbel"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smtClean="0">
                <a:solidFill>
                  <a:schemeClr val="accent6">
                    <a:lumMod val="40000"/>
                    <a:lumOff val="60000"/>
                  </a:schemeClr>
                </a:solidFill>
              </a:rPr>
              <a:t>Habitat </a:t>
            </a:r>
            <a:r>
              <a:rPr lang="en-US" dirty="0">
                <a:solidFill>
                  <a:schemeClr val="accent6">
                    <a:lumMod val="40000"/>
                    <a:lumOff val="60000"/>
                  </a:schemeClr>
                </a:solidFill>
              </a:rPr>
              <a:t>for Humanity</a:t>
            </a:r>
          </a:p>
          <a:p>
            <a:pPr>
              <a:buClr>
                <a:srgbClr val="FFFFFF"/>
              </a:buClr>
              <a:buSzPct val="100000"/>
              <a:buFont typeface="Corbel"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a:solidFill>
                  <a:schemeClr val="accent6">
                    <a:lumMod val="40000"/>
                    <a:lumOff val="60000"/>
                  </a:schemeClr>
                </a:solidFill>
              </a:rPr>
              <a:t>Intramural Basketball </a:t>
            </a:r>
          </a:p>
          <a:p>
            <a:pPr>
              <a:buClr>
                <a:srgbClr val="FFFFFF"/>
              </a:buClr>
              <a:buSzPct val="100000"/>
              <a:buFont typeface="Corbel"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a:solidFill>
                  <a:schemeClr val="accent6">
                    <a:lumMod val="40000"/>
                    <a:lumOff val="60000"/>
                  </a:schemeClr>
                </a:solidFill>
              </a:rPr>
              <a:t>Intramural Volleyball </a:t>
            </a:r>
          </a:p>
          <a:p>
            <a:pPr>
              <a:buClr>
                <a:srgbClr val="FFFFFF"/>
              </a:buClr>
              <a:buSzPct val="100000"/>
              <a:buFont typeface="Corbel"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a:solidFill>
                  <a:schemeClr val="accent6">
                    <a:lumMod val="40000"/>
                    <a:lumOff val="60000"/>
                  </a:schemeClr>
                </a:solidFill>
              </a:rPr>
              <a:t>Knowledge Master </a:t>
            </a:r>
          </a:p>
          <a:p>
            <a:pPr>
              <a:buClr>
                <a:srgbClr val="FFFFFF"/>
              </a:buClr>
              <a:buSzPct val="100000"/>
              <a:buFont typeface="Corbel"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a:solidFill>
                  <a:schemeClr val="accent6">
                    <a:lumMod val="40000"/>
                    <a:lumOff val="60000"/>
                  </a:schemeClr>
                </a:solidFill>
              </a:rPr>
              <a:t>Mock Trial </a:t>
            </a:r>
          </a:p>
          <a:p>
            <a:pPr>
              <a:buClr>
                <a:srgbClr val="FFFFFF"/>
              </a:buClr>
              <a:buSzPct val="100000"/>
              <a:buFont typeface="Corbel"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a:solidFill>
                  <a:schemeClr val="accent6">
                    <a:lumMod val="40000"/>
                    <a:lumOff val="60000"/>
                  </a:schemeClr>
                </a:solidFill>
              </a:rPr>
              <a:t>Model U.N. </a:t>
            </a:r>
          </a:p>
          <a:p>
            <a:pPr>
              <a:buClr>
                <a:srgbClr val="FFFFFF"/>
              </a:buClr>
              <a:buSzPct val="100000"/>
              <a:buFont typeface="Corbel"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a:solidFill>
                  <a:schemeClr val="accent6">
                    <a:lumMod val="40000"/>
                    <a:lumOff val="60000"/>
                  </a:schemeClr>
                </a:solidFill>
              </a:rPr>
              <a:t>National Honor Society </a:t>
            </a:r>
          </a:p>
          <a:p>
            <a:pPr>
              <a:buClr>
                <a:srgbClr val="FFFFFF"/>
              </a:buClr>
              <a:buSzPct val="100000"/>
              <a:buFont typeface="Corbel"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smtClean="0">
                <a:solidFill>
                  <a:schemeClr val="accent6">
                    <a:lumMod val="40000"/>
                    <a:lumOff val="60000"/>
                  </a:schemeClr>
                </a:solidFill>
              </a:rPr>
              <a:t>Computer Club</a:t>
            </a:r>
          </a:p>
          <a:p>
            <a:pPr>
              <a:buClr>
                <a:srgbClr val="FFFFFF"/>
              </a:buClr>
              <a:buSzPct val="100000"/>
              <a:buFont typeface="Corbel"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smtClean="0">
                <a:solidFill>
                  <a:schemeClr val="accent6">
                    <a:lumMod val="40000"/>
                    <a:lumOff val="60000"/>
                  </a:schemeClr>
                </a:solidFill>
              </a:rPr>
              <a:t>Book Club</a:t>
            </a:r>
          </a:p>
          <a:p>
            <a:pPr>
              <a:buClr>
                <a:srgbClr val="FFFFFF"/>
              </a:buClr>
              <a:buSzPct val="100000"/>
              <a:buFont typeface="Corbel"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err="1" smtClean="0">
                <a:solidFill>
                  <a:schemeClr val="accent6">
                    <a:lumMod val="40000"/>
                    <a:lumOff val="60000"/>
                  </a:schemeClr>
                </a:solidFill>
              </a:rPr>
              <a:t>Kingsmen</a:t>
            </a:r>
            <a:r>
              <a:rPr lang="en-US" dirty="0" smtClean="0">
                <a:solidFill>
                  <a:schemeClr val="accent6">
                    <a:lumMod val="40000"/>
                    <a:lumOff val="60000"/>
                  </a:schemeClr>
                </a:solidFill>
              </a:rPr>
              <a:t> Against Cancer</a:t>
            </a:r>
            <a:endParaRPr lang="en-US" dirty="0">
              <a:solidFill>
                <a:schemeClr val="accent6">
                  <a:lumMod val="40000"/>
                  <a:lumOff val="60000"/>
                </a:schemeClr>
              </a:solidFill>
            </a:endParaRPr>
          </a:p>
        </p:txBody>
      </p:sp>
      <p:sp>
        <p:nvSpPr>
          <p:cNvPr id="34821" name="Rectangle 5"/>
          <p:cNvSpPr>
            <a:spLocks noChangeArrowheads="1"/>
          </p:cNvSpPr>
          <p:nvPr/>
        </p:nvSpPr>
        <p:spPr bwMode="auto">
          <a:xfrm>
            <a:off x="6781800" y="3579911"/>
            <a:ext cx="2133600" cy="2864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p>
            <a:pPr>
              <a:buClr>
                <a:srgbClr val="FFFFFF"/>
              </a:buClr>
              <a:buSzPct val="100000"/>
              <a:buFont typeface="Corbel"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err="1" smtClean="0">
                <a:solidFill>
                  <a:schemeClr val="tx1">
                    <a:lumMod val="85000"/>
                  </a:schemeClr>
                </a:solidFill>
              </a:rPr>
              <a:t>Powderpuff</a:t>
            </a:r>
            <a:r>
              <a:rPr lang="en-US" dirty="0" smtClean="0">
                <a:solidFill>
                  <a:schemeClr val="tx1">
                    <a:lumMod val="85000"/>
                  </a:schemeClr>
                </a:solidFill>
              </a:rPr>
              <a:t> Football</a:t>
            </a:r>
            <a:endParaRPr lang="en-US" dirty="0">
              <a:solidFill>
                <a:schemeClr val="tx1">
                  <a:lumMod val="85000"/>
                </a:schemeClr>
              </a:solidFill>
            </a:endParaRPr>
          </a:p>
          <a:p>
            <a:pPr>
              <a:buClr>
                <a:srgbClr val="FFFFFF"/>
              </a:buClr>
              <a:buSzPct val="100000"/>
              <a:buFont typeface="Corbel"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a:solidFill>
                  <a:schemeClr val="tx1">
                    <a:lumMod val="85000"/>
                  </a:schemeClr>
                </a:solidFill>
              </a:rPr>
              <a:t>Quiz Bowl </a:t>
            </a:r>
          </a:p>
          <a:p>
            <a:pPr>
              <a:buClr>
                <a:srgbClr val="FFFFFF"/>
              </a:buClr>
              <a:buSzPct val="100000"/>
              <a:buFont typeface="Corbel"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a:solidFill>
                  <a:schemeClr val="tx1">
                    <a:lumMod val="85000"/>
                  </a:schemeClr>
                </a:solidFill>
              </a:rPr>
              <a:t>Rugby </a:t>
            </a:r>
            <a:r>
              <a:rPr lang="en-US" dirty="0" smtClean="0">
                <a:solidFill>
                  <a:schemeClr val="tx1">
                    <a:lumMod val="85000"/>
                  </a:schemeClr>
                </a:solidFill>
              </a:rPr>
              <a:t> </a:t>
            </a:r>
            <a:endParaRPr lang="en-US" dirty="0">
              <a:solidFill>
                <a:schemeClr val="tx1">
                  <a:lumMod val="85000"/>
                </a:schemeClr>
              </a:solidFill>
            </a:endParaRPr>
          </a:p>
          <a:p>
            <a:pPr>
              <a:buClr>
                <a:srgbClr val="FFFFFF"/>
              </a:buClr>
              <a:buSzPct val="100000"/>
              <a:buFont typeface="Corbel"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smtClean="0">
                <a:solidFill>
                  <a:schemeClr val="tx1">
                    <a:lumMod val="85000"/>
                  </a:schemeClr>
                </a:solidFill>
              </a:rPr>
              <a:t>Pep Band</a:t>
            </a:r>
            <a:endParaRPr lang="en-US" dirty="0">
              <a:solidFill>
                <a:schemeClr val="tx1">
                  <a:lumMod val="85000"/>
                </a:schemeClr>
              </a:solidFill>
            </a:endParaRPr>
          </a:p>
          <a:p>
            <a:pPr>
              <a:buClr>
                <a:srgbClr val="FFFFFF"/>
              </a:buClr>
              <a:buSzPct val="100000"/>
              <a:buFont typeface="Corbel"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a:solidFill>
                  <a:schemeClr val="tx1">
                    <a:lumMod val="85000"/>
                  </a:schemeClr>
                </a:solidFill>
              </a:rPr>
              <a:t>Ski Club </a:t>
            </a:r>
          </a:p>
          <a:p>
            <a:pPr>
              <a:buClr>
                <a:srgbClr val="FFFFFF"/>
              </a:buClr>
              <a:buSzPct val="100000"/>
              <a:buFont typeface="Corbel"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a:solidFill>
                  <a:schemeClr val="tx1">
                    <a:lumMod val="85000"/>
                  </a:schemeClr>
                </a:solidFill>
              </a:rPr>
              <a:t>Spanish Club </a:t>
            </a:r>
          </a:p>
          <a:p>
            <a:pPr>
              <a:buClr>
                <a:srgbClr val="FFFFFF"/>
              </a:buClr>
              <a:buSzPct val="100000"/>
              <a:buFont typeface="Corbel"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a:solidFill>
                  <a:schemeClr val="tx1">
                    <a:lumMod val="85000"/>
                  </a:schemeClr>
                </a:solidFill>
              </a:rPr>
              <a:t>Student Council </a:t>
            </a:r>
          </a:p>
          <a:p>
            <a:pPr>
              <a:buClr>
                <a:srgbClr val="FFFFFF"/>
              </a:buClr>
              <a:buSzPct val="100000"/>
              <a:buFont typeface="Corbel"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smtClean="0">
                <a:solidFill>
                  <a:schemeClr val="tx1">
                    <a:lumMod val="85000"/>
                  </a:schemeClr>
                </a:solidFill>
              </a:rPr>
              <a:t>STEM club </a:t>
            </a:r>
            <a:endParaRPr lang="en-US" dirty="0">
              <a:solidFill>
                <a:schemeClr val="tx1">
                  <a:lumMod val="85000"/>
                </a:schemeClr>
              </a:solidFill>
            </a:endParaRPr>
          </a:p>
          <a:p>
            <a:pPr>
              <a:buClr>
                <a:srgbClr val="FFFFFF"/>
              </a:buClr>
              <a:buSzPct val="100000"/>
              <a:buFont typeface="Corbel"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smtClean="0">
                <a:solidFill>
                  <a:schemeClr val="tx1">
                    <a:lumMod val="85000"/>
                  </a:schemeClr>
                </a:solidFill>
              </a:rPr>
              <a:t>Dream Commission Society</a:t>
            </a:r>
            <a:endParaRPr lang="en-US" dirty="0">
              <a:solidFill>
                <a:schemeClr val="tx1">
                  <a:lumMod val="85000"/>
                </a:schemeClr>
              </a:solidFill>
            </a:endParaRPr>
          </a:p>
        </p:txBody>
      </p:sp>
      <p:sp>
        <p:nvSpPr>
          <p:cNvPr id="35847" name="Text Box 6"/>
          <p:cNvSpPr txBox="1">
            <a:spLocks noChangeArrowheads="1"/>
          </p:cNvSpPr>
          <p:nvPr/>
        </p:nvSpPr>
        <p:spPr bwMode="auto">
          <a:xfrm>
            <a:off x="3037114" y="3129400"/>
            <a:ext cx="2775857" cy="402291"/>
          </a:xfrm>
          <a:prstGeom prst="rect">
            <a:avLst/>
          </a:prstGeom>
          <a:solidFill>
            <a:schemeClr val="tx1"/>
          </a:solidFill>
          <a:ln>
            <a:noFill/>
          </a:ln>
        </p:spPr>
        <p:txBody>
          <a:bodyPr wrap="square" lIns="90000" tIns="46800" rIns="90000" bIns="46800">
            <a:spAutoFit/>
          </a:bodyPr>
          <a:lstStyle>
            <a:lvl1pPr eaLnBrk="0" hangingPunct="0">
              <a:buClr>
                <a:srgbClr val="FFFFFF"/>
              </a:buClr>
              <a:buSzPct val="100000"/>
              <a:buFont typeface="Corbel"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orbel" pitchFamily="34" charset="0"/>
                <a:ea typeface="Arial Unicode MS" pitchFamily="34" charset="-128"/>
                <a:cs typeface="Arial Unicode MS" pitchFamily="34" charset="-128"/>
              </a:defRPr>
            </a:lvl1pPr>
            <a:lvl2pPr marL="742950" indent="-285750" eaLnBrk="0" hangingPunct="0">
              <a:buClr>
                <a:srgbClr val="FFFFFF"/>
              </a:buClr>
              <a:buSzPct val="100000"/>
              <a:buFont typeface="Corbel"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orbel" pitchFamily="34" charset="0"/>
                <a:ea typeface="Arial Unicode MS" pitchFamily="34" charset="-128"/>
                <a:cs typeface="Arial Unicode MS" pitchFamily="34" charset="-128"/>
              </a:defRPr>
            </a:lvl2pPr>
            <a:lvl3pPr marL="1143000" indent="-228600" eaLnBrk="0" hangingPunct="0">
              <a:buClr>
                <a:srgbClr val="FFFFFF"/>
              </a:buClr>
              <a:buSzPct val="100000"/>
              <a:buFont typeface="Corbel"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orbel" pitchFamily="34" charset="0"/>
                <a:ea typeface="Arial Unicode MS" pitchFamily="34" charset="-128"/>
                <a:cs typeface="Arial Unicode MS" pitchFamily="34" charset="-128"/>
              </a:defRPr>
            </a:lvl3pPr>
            <a:lvl4pPr marL="1600200" indent="-228600" eaLnBrk="0" hangingPunct="0">
              <a:buClr>
                <a:srgbClr val="FFFFFF"/>
              </a:buClr>
              <a:buSzPct val="100000"/>
              <a:buFont typeface="Corbel"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orbel" pitchFamily="34" charset="0"/>
                <a:ea typeface="Arial Unicode MS" pitchFamily="34" charset="-128"/>
                <a:cs typeface="Arial Unicode MS" pitchFamily="34" charset="-128"/>
              </a:defRPr>
            </a:lvl4pPr>
            <a:lvl5pPr marL="2057400" indent="-228600" eaLnBrk="0" hangingPunct="0">
              <a:buClr>
                <a:srgbClr val="FFFFFF"/>
              </a:buClr>
              <a:buSzPct val="100000"/>
              <a:buFont typeface="Corbel"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orbel" pitchFamily="34" charset="0"/>
                <a:ea typeface="Arial Unicode MS" pitchFamily="34" charset="-128"/>
                <a:cs typeface="Arial Unicode MS" pitchFamily="34" charset="-128"/>
              </a:defRPr>
            </a:lvl5pPr>
            <a:lvl6pPr marL="2514600" indent="-228600" defTabSz="457200" eaLnBrk="0" fontAlgn="base" hangingPunct="0">
              <a:spcBef>
                <a:spcPct val="0"/>
              </a:spcBef>
              <a:spcAft>
                <a:spcPct val="0"/>
              </a:spcAft>
              <a:buClr>
                <a:srgbClr val="FFFFFF"/>
              </a:buClr>
              <a:buSzPct val="100000"/>
              <a:buFont typeface="Corbel"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orbel" pitchFamily="34" charset="0"/>
                <a:ea typeface="Arial Unicode MS" pitchFamily="34" charset="-128"/>
                <a:cs typeface="Arial Unicode MS" pitchFamily="34" charset="-128"/>
              </a:defRPr>
            </a:lvl6pPr>
            <a:lvl7pPr marL="2971800" indent="-228600" defTabSz="457200" eaLnBrk="0" fontAlgn="base" hangingPunct="0">
              <a:spcBef>
                <a:spcPct val="0"/>
              </a:spcBef>
              <a:spcAft>
                <a:spcPct val="0"/>
              </a:spcAft>
              <a:buClr>
                <a:srgbClr val="FFFFFF"/>
              </a:buClr>
              <a:buSzPct val="100000"/>
              <a:buFont typeface="Corbel"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orbel" pitchFamily="34" charset="0"/>
                <a:ea typeface="Arial Unicode MS" pitchFamily="34" charset="-128"/>
                <a:cs typeface="Arial Unicode MS" pitchFamily="34" charset="-128"/>
              </a:defRPr>
            </a:lvl7pPr>
            <a:lvl8pPr marL="3429000" indent="-228600" defTabSz="457200" eaLnBrk="0" fontAlgn="base" hangingPunct="0">
              <a:spcBef>
                <a:spcPct val="0"/>
              </a:spcBef>
              <a:spcAft>
                <a:spcPct val="0"/>
              </a:spcAft>
              <a:buClr>
                <a:srgbClr val="FFFFFF"/>
              </a:buClr>
              <a:buSzPct val="100000"/>
              <a:buFont typeface="Corbel"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orbel" pitchFamily="34" charset="0"/>
                <a:ea typeface="Arial Unicode MS" pitchFamily="34" charset="-128"/>
                <a:cs typeface="Arial Unicode MS" pitchFamily="34" charset="-128"/>
              </a:defRPr>
            </a:lvl8pPr>
            <a:lvl9pPr marL="3886200" indent="-228600" defTabSz="457200" eaLnBrk="0" fontAlgn="base" hangingPunct="0">
              <a:spcBef>
                <a:spcPct val="0"/>
              </a:spcBef>
              <a:spcAft>
                <a:spcPct val="0"/>
              </a:spcAft>
              <a:buClr>
                <a:srgbClr val="FFFFFF"/>
              </a:buClr>
              <a:buSzPct val="100000"/>
              <a:buFont typeface="Corbel"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orbel" pitchFamily="34" charset="0"/>
                <a:ea typeface="Arial Unicode MS" pitchFamily="34" charset="-128"/>
                <a:cs typeface="Arial Unicode MS" pitchFamily="34" charset="-128"/>
              </a:defRPr>
            </a:lvl9pPr>
          </a:lstStyle>
          <a:p>
            <a:pPr eaLnBrk="1" hangingPunct="1"/>
            <a:r>
              <a:rPr lang="en-US" sz="2000" u="sng" dirty="0" smtClean="0">
                <a:solidFill>
                  <a:schemeClr val="tx1"/>
                </a:solidFill>
                <a:hlinkClick r:id="rId3"/>
              </a:rPr>
              <a:t>Clubs and Organizations</a:t>
            </a:r>
            <a:endParaRPr lang="en-US" sz="2000" u="sng" dirty="0">
              <a:solidFill>
                <a:schemeClr val="tx1"/>
              </a:solidFill>
            </a:endParaRPr>
          </a:p>
        </p:txBody>
      </p:sp>
      <p:pic>
        <p:nvPicPr>
          <p:cNvPr id="14338" name="Picture 2" descr="\\phmschools.org\shares\PHS\HomeFolders\Staff\mcronk\Desktop\bbal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215829"/>
            <a:ext cx="1943100" cy="126301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4339" name="Picture 3" descr="\\phmschools.org\shares\PHS\HomeFolders\Staff\mcronk\Desktop\vball.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2714" y="259167"/>
            <a:ext cx="1809750" cy="117633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pic>
        <p:nvPicPr>
          <p:cNvPr id="14340" name="Picture 4" descr="\\phmschools.org\shares\PHS\HomeFolders\Staff\mcronk\Desktop\football.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48200" y="207217"/>
            <a:ext cx="1889674" cy="122828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4341" name="Picture 5" descr="\\phmschools.org\shares\PHS\HomeFolders\Staff\mcronk\Desktop\cc.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12952" y="215828"/>
            <a:ext cx="1943100" cy="126301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130049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mph" presetSubtype="0" fill="hold" grpId="0" nodeType="withEffect">
                                  <p:stCondLst>
                                    <p:cond delay="0"/>
                                  </p:stCondLst>
                                  <p:iterate type="lt">
                                    <p:tmPct val="4000"/>
                                  </p:iterate>
                                  <p:childTnLst>
                                    <p:set>
                                      <p:cBhvr override="childStyle">
                                        <p:cTn id="6" dur="500" fill="hold"/>
                                        <p:tgtEl>
                                          <p:spTgt spid="2"/>
                                        </p:tgtEl>
                                        <p:attrNameLst>
                                          <p:attrName>style.textDecorationUnderline</p:attrName>
                                        </p:attrNameLst>
                                      </p:cBhvr>
                                      <p:to>
                                        <p:strVal val="true"/>
                                      </p:to>
                                    </p:set>
                                  </p:childTnLst>
                                </p:cTn>
                              </p:par>
                            </p:childTnLst>
                          </p:cTn>
                        </p:par>
                        <p:par>
                          <p:cTn id="7" fill="hold">
                            <p:stCondLst>
                              <p:cond delay="3400"/>
                            </p:stCondLst>
                            <p:childTnLst>
                              <p:par>
                                <p:cTn id="8" presetID="18" presetClass="emph" presetSubtype="0" fill="hold" grpId="0" nodeType="afterEffect">
                                  <p:stCondLst>
                                    <p:cond delay="0"/>
                                  </p:stCondLst>
                                  <p:iterate type="lt">
                                    <p:tmPct val="4000"/>
                                  </p:iterate>
                                  <p:childTnLst>
                                    <p:set>
                                      <p:cBhvr override="childStyle">
                                        <p:cTn id="9" dur="500" fill="hold"/>
                                        <p:tgtEl>
                                          <p:spTgt spid="34820"/>
                                        </p:tgtEl>
                                        <p:attrNameLst>
                                          <p:attrName>style.textDecorationUnderline</p:attrName>
                                        </p:attrNameLst>
                                      </p:cBhvr>
                                      <p:to>
                                        <p:strVal val="true"/>
                                      </p:to>
                                    </p:set>
                                  </p:childTnLst>
                                </p:cTn>
                              </p:par>
                            </p:childTnLst>
                          </p:cTn>
                        </p:par>
                        <p:par>
                          <p:cTn id="10" fill="hold">
                            <p:stCondLst>
                              <p:cond delay="6920"/>
                            </p:stCondLst>
                            <p:childTnLst>
                              <p:par>
                                <p:cTn id="11" presetID="18" presetClass="emph" presetSubtype="0" fill="hold" grpId="0" nodeType="afterEffect">
                                  <p:stCondLst>
                                    <p:cond delay="0"/>
                                  </p:stCondLst>
                                  <p:iterate type="lt">
                                    <p:tmPct val="4000"/>
                                  </p:iterate>
                                  <p:childTnLst>
                                    <p:set>
                                      <p:cBhvr override="childStyle">
                                        <p:cTn id="12" dur="500" fill="hold"/>
                                        <p:tgtEl>
                                          <p:spTgt spid="34821"/>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4820" grpId="0"/>
      <p:bldP spid="3482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Review	</a:t>
            </a:r>
            <a:endParaRPr lang="en-US" dirty="0"/>
          </a:p>
        </p:txBody>
      </p:sp>
      <p:sp>
        <p:nvSpPr>
          <p:cNvPr id="6" name="Content Placeholder 5"/>
          <p:cNvSpPr>
            <a:spLocks noGrp="1"/>
          </p:cNvSpPr>
          <p:nvPr>
            <p:ph idx="1"/>
          </p:nvPr>
        </p:nvSpPr>
        <p:spPr/>
        <p:txBody>
          <a:bodyPr>
            <a:normAutofit/>
          </a:bodyPr>
          <a:lstStyle/>
          <a:p>
            <a:pPr>
              <a:buFont typeface="Wingdings" pitchFamily="2" charset="2"/>
              <a:buChar char="q"/>
            </a:pPr>
            <a:r>
              <a:rPr lang="en-US" sz="2800" dirty="0" smtClean="0">
                <a:solidFill>
                  <a:schemeClr val="tx1"/>
                </a:solidFill>
              </a:rPr>
              <a:t>Middle school Evening with parents</a:t>
            </a:r>
          </a:p>
          <a:p>
            <a:pPr>
              <a:buFont typeface="Wingdings" pitchFamily="2" charset="2"/>
              <a:buChar char="q"/>
            </a:pPr>
            <a:r>
              <a:rPr lang="en-US" sz="2800" dirty="0" smtClean="0">
                <a:solidFill>
                  <a:schemeClr val="tx1"/>
                </a:solidFill>
              </a:rPr>
              <a:t>Penn High School Showcase</a:t>
            </a:r>
          </a:p>
          <a:p>
            <a:pPr>
              <a:buFont typeface="Wingdings" pitchFamily="2" charset="2"/>
              <a:buChar char="q"/>
            </a:pPr>
            <a:r>
              <a:rPr lang="en-US" sz="2800" dirty="0" smtClean="0">
                <a:solidFill>
                  <a:schemeClr val="tx1"/>
                </a:solidFill>
              </a:rPr>
              <a:t>Choose your classes carefully</a:t>
            </a:r>
          </a:p>
          <a:p>
            <a:pPr>
              <a:buFont typeface="Wingdings" pitchFamily="2" charset="2"/>
              <a:buChar char="q"/>
            </a:pPr>
            <a:r>
              <a:rPr lang="en-US" sz="2800" dirty="0" smtClean="0">
                <a:solidFill>
                  <a:schemeClr val="tx1"/>
                </a:solidFill>
              </a:rPr>
              <a:t>Do your personal best</a:t>
            </a:r>
          </a:p>
          <a:p>
            <a:pPr>
              <a:buFont typeface="Wingdings" pitchFamily="2" charset="2"/>
              <a:buChar char="q"/>
            </a:pPr>
            <a:r>
              <a:rPr lang="en-US" sz="2800" dirty="0" smtClean="0">
                <a:solidFill>
                  <a:schemeClr val="tx1"/>
                </a:solidFill>
              </a:rPr>
              <a:t>Get involved</a:t>
            </a:r>
          </a:p>
          <a:p>
            <a:pPr>
              <a:buFont typeface="Wingdings" pitchFamily="2" charset="2"/>
              <a:buChar char="q"/>
            </a:pPr>
            <a:r>
              <a:rPr lang="en-US" sz="2800" dirty="0">
                <a:solidFill>
                  <a:schemeClr val="tx1"/>
                </a:solidFill>
              </a:rPr>
              <a:t>T</a:t>
            </a:r>
            <a:r>
              <a:rPr lang="en-US" sz="2800" dirty="0" smtClean="0">
                <a:solidFill>
                  <a:schemeClr val="tx1"/>
                </a:solidFill>
              </a:rPr>
              <a:t>urn your scheduling form into your middle school counselor by December 23</a:t>
            </a:r>
          </a:p>
        </p:txBody>
      </p:sp>
    </p:spTree>
    <p:extLst>
      <p:ext uri="{BB962C8B-B14F-4D97-AF65-F5344CB8AC3E}">
        <p14:creationId xmlns:p14="http://schemas.microsoft.com/office/powerpoint/2010/main" val="88860411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90600" y="199830"/>
            <a:ext cx="6973276" cy="1754326"/>
          </a:xfrm>
          <a:prstGeom prst="rect">
            <a:avLst/>
          </a:prstGeom>
          <a:noFill/>
        </p:spPr>
        <p:txBody>
          <a:bodyPr wrap="square" lIns="91440" tIns="45720" rIns="91440" bIns="45720">
            <a:spAutoFit/>
          </a:bodyPr>
          <a:lstStyle/>
          <a:p>
            <a:pPr algn="ctr"/>
            <a:r>
              <a:rPr lang="en-US" sz="54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Enjoy the rest of your school year!</a:t>
            </a:r>
            <a:endParaRPr lang="en-US"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pic>
        <p:nvPicPr>
          <p:cNvPr id="13315" name="Picture 3" descr="C:\Users\mcronk\AppData\Local\Microsoft\Windows\Temporary Internet Files\Content.IE5\9VY8MGLJ\smiley-face-pillow-1379922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0826" y="2020478"/>
            <a:ext cx="3092824" cy="26289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610338" y="5029200"/>
            <a:ext cx="3733800" cy="646331"/>
          </a:xfrm>
          <a:prstGeom prst="rect">
            <a:avLst/>
          </a:prstGeom>
          <a:noFill/>
          <a:ln>
            <a:solidFill>
              <a:srgbClr val="FAF517"/>
            </a:solidFill>
          </a:ln>
        </p:spPr>
        <p:txBody>
          <a:bodyPr wrap="square" rtlCol="0">
            <a:spAutoFit/>
          </a:bodyPr>
          <a:lstStyle/>
          <a:p>
            <a:pPr algn="ctr"/>
            <a:r>
              <a:rPr lang="en-US" dirty="0" smtClean="0">
                <a:solidFill>
                  <a:srgbClr val="92D050"/>
                </a:solidFill>
              </a:rPr>
              <a:t>Time to meet the Mentors for a tour of the building and Q &amp; A.</a:t>
            </a:r>
            <a:endParaRPr lang="en-US" dirty="0">
              <a:solidFill>
                <a:srgbClr val="92D050"/>
              </a:solidFill>
            </a:endParaRPr>
          </a:p>
        </p:txBody>
      </p:sp>
    </p:spTree>
    <p:extLst>
      <p:ext uri="{BB962C8B-B14F-4D97-AF65-F5344CB8AC3E}">
        <p14:creationId xmlns:p14="http://schemas.microsoft.com/office/powerpoint/2010/main" val="9697606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609600" y="685800"/>
            <a:ext cx="3657600" cy="955675"/>
          </a:xfrm>
          <a:solidFill>
            <a:schemeClr val="bg1"/>
          </a:solidFill>
          <a:ln>
            <a:solidFill>
              <a:schemeClr val="tx2">
                <a:lumMod val="40000"/>
                <a:lumOff val="60000"/>
              </a:schemeClr>
            </a:solidFill>
          </a:ln>
        </p:spPr>
        <p:txBody>
          <a:bodyPr>
            <a:noAutofit/>
          </a:bodyPr>
          <a:lstStyle/>
          <a:p>
            <a:pPr algn="ctr"/>
            <a:r>
              <a:rPr lang="en-US" sz="2800" b="1" dirty="0" smtClean="0">
                <a:solidFill>
                  <a:srgbClr val="FAF517"/>
                </a:solidFill>
              </a:rPr>
              <a:t>Parent evening at your Middle School</a:t>
            </a:r>
          </a:p>
        </p:txBody>
      </p:sp>
      <p:sp>
        <p:nvSpPr>
          <p:cNvPr id="6" name="Text Placeholder 5"/>
          <p:cNvSpPr>
            <a:spLocks noGrp="1"/>
          </p:cNvSpPr>
          <p:nvPr>
            <p:ph type="body" sz="half" idx="3"/>
          </p:nvPr>
        </p:nvSpPr>
        <p:spPr>
          <a:xfrm>
            <a:off x="4800600" y="3124200"/>
            <a:ext cx="3429000" cy="574675"/>
          </a:xfrm>
          <a:solidFill>
            <a:srgbClr val="FAF517"/>
          </a:solidFill>
          <a:ln>
            <a:solidFill>
              <a:schemeClr val="bg2"/>
            </a:solidFill>
          </a:ln>
        </p:spPr>
        <p:txBody>
          <a:bodyPr>
            <a:noAutofit/>
          </a:bodyPr>
          <a:lstStyle/>
          <a:p>
            <a:pPr algn="ctr"/>
            <a:r>
              <a:rPr lang="en-US" sz="3200" b="1" smtClean="0">
                <a:solidFill>
                  <a:schemeClr val="bg1"/>
                </a:solidFill>
              </a:rPr>
              <a:t>Penn Showcase</a:t>
            </a:r>
            <a:endParaRPr lang="en-US" sz="3200" b="1" dirty="0">
              <a:solidFill>
                <a:schemeClr val="bg1"/>
              </a:solidFill>
            </a:endParaRPr>
          </a:p>
        </p:txBody>
      </p:sp>
      <p:sp>
        <p:nvSpPr>
          <p:cNvPr id="3" name="Content Placeholder 2"/>
          <p:cNvSpPr>
            <a:spLocks noGrp="1"/>
          </p:cNvSpPr>
          <p:nvPr>
            <p:ph sz="quarter" idx="2"/>
          </p:nvPr>
        </p:nvSpPr>
        <p:spPr>
          <a:xfrm>
            <a:off x="533400" y="1905000"/>
            <a:ext cx="4114800" cy="2895600"/>
          </a:xfrm>
          <a:solidFill>
            <a:schemeClr val="tx1"/>
          </a:solidFill>
        </p:spPr>
        <p:txBody>
          <a:bodyPr>
            <a:normAutofit fontScale="92500" lnSpcReduction="10000"/>
          </a:bodyPr>
          <a:lstStyle/>
          <a:p>
            <a:r>
              <a:rPr lang="en-US" sz="2800" b="1" dirty="0" smtClean="0">
                <a:solidFill>
                  <a:srgbClr val="00B0F0"/>
                </a:solidFill>
              </a:rPr>
              <a:t>SMS – Tuesday, Nov. 29– 6:00-7:00 p.m.</a:t>
            </a:r>
          </a:p>
          <a:p>
            <a:r>
              <a:rPr lang="en-US" sz="2800" b="1" dirty="0" smtClean="0">
                <a:solidFill>
                  <a:srgbClr val="00B050"/>
                </a:solidFill>
              </a:rPr>
              <a:t>DMS – Wednesday, Nov. 30 – 6:00-7:00 p.m.</a:t>
            </a:r>
          </a:p>
          <a:p>
            <a:r>
              <a:rPr lang="en-US" sz="2800" b="1" dirty="0">
                <a:solidFill>
                  <a:srgbClr val="FF0000"/>
                </a:solidFill>
              </a:rPr>
              <a:t>GMS – </a:t>
            </a:r>
            <a:r>
              <a:rPr lang="en-US" sz="2800" b="1" dirty="0" smtClean="0">
                <a:solidFill>
                  <a:srgbClr val="FF0000"/>
                </a:solidFill>
              </a:rPr>
              <a:t>Thursday, Dec. 1– </a:t>
            </a:r>
            <a:r>
              <a:rPr lang="en-US" sz="2800" b="1" dirty="0">
                <a:solidFill>
                  <a:srgbClr val="FF0000"/>
                </a:solidFill>
              </a:rPr>
              <a:t>6:00-7:00 p.m.</a:t>
            </a:r>
          </a:p>
          <a:p>
            <a:endParaRPr lang="en-US" sz="2800" dirty="0">
              <a:solidFill>
                <a:srgbClr val="00B050"/>
              </a:solidFill>
            </a:endParaRPr>
          </a:p>
        </p:txBody>
      </p:sp>
      <p:sp>
        <p:nvSpPr>
          <p:cNvPr id="2" name="Content Placeholder 1"/>
          <p:cNvSpPr>
            <a:spLocks noGrp="1"/>
          </p:cNvSpPr>
          <p:nvPr>
            <p:ph sz="quarter" idx="4"/>
          </p:nvPr>
        </p:nvSpPr>
        <p:spPr>
          <a:xfrm>
            <a:off x="4876800" y="3886200"/>
            <a:ext cx="3962400" cy="1981200"/>
          </a:xfrm>
          <a:solidFill>
            <a:schemeClr val="tx1"/>
          </a:solidFill>
        </p:spPr>
        <p:txBody>
          <a:bodyPr>
            <a:noAutofit/>
          </a:bodyPr>
          <a:lstStyle/>
          <a:p>
            <a:r>
              <a:rPr lang="en-US" sz="2800" dirty="0" smtClean="0">
                <a:solidFill>
                  <a:schemeClr val="bg1"/>
                </a:solidFill>
              </a:rPr>
              <a:t>Monday, Dec. 12 – 6:30-8:00 p.m.</a:t>
            </a:r>
          </a:p>
          <a:p>
            <a:r>
              <a:rPr lang="en-US" sz="2800" dirty="0" smtClean="0">
                <a:solidFill>
                  <a:schemeClr val="bg1"/>
                </a:solidFill>
              </a:rPr>
              <a:t>Tuesday, Dec. 13 – 6:30-8:00 p.m.</a:t>
            </a:r>
            <a:endParaRPr lang="en-US" sz="2800" dirty="0">
              <a:solidFill>
                <a:schemeClr val="bg1"/>
              </a:solidFill>
            </a:endParaRPr>
          </a:p>
        </p:txBody>
      </p:sp>
      <p:sp>
        <p:nvSpPr>
          <p:cNvPr id="8" name="TextBox 7"/>
          <p:cNvSpPr txBox="1"/>
          <p:nvPr/>
        </p:nvSpPr>
        <p:spPr>
          <a:xfrm>
            <a:off x="4648200" y="6031468"/>
            <a:ext cx="3733800" cy="369332"/>
          </a:xfrm>
          <a:prstGeom prst="rect">
            <a:avLst/>
          </a:prstGeom>
          <a:noFill/>
        </p:spPr>
        <p:txBody>
          <a:bodyPr wrap="square" rtlCol="0">
            <a:spAutoFit/>
          </a:bodyPr>
          <a:lstStyle/>
          <a:p>
            <a:r>
              <a:rPr lang="en-US" i="1" dirty="0" smtClean="0"/>
              <a:t>Choose 1 night to attend  the Open House</a:t>
            </a:r>
            <a:endParaRPr lang="en-US" i="1" dirty="0"/>
          </a:p>
        </p:txBody>
      </p:sp>
      <p:pic>
        <p:nvPicPr>
          <p:cNvPr id="10242" name="Picture 2" descr="http://www.swinburne.edu.au/alumni/alumni_news/autumn2011/images/event_calenda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533400"/>
            <a:ext cx="2362200" cy="1771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9247778"/>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81000"/>
            <a:ext cx="3657600" cy="914400"/>
          </a:xfrm>
          <a:ln w="38100">
            <a:noFill/>
          </a:ln>
          <a:effectLst>
            <a:glow rad="228600">
              <a:schemeClr val="accent1">
                <a:satMod val="175000"/>
                <a:alpha val="40000"/>
              </a:schemeClr>
            </a:glow>
          </a:effectLst>
        </p:spPr>
        <p:txBody>
          <a:bodyPr>
            <a:normAutofit fontScale="90000"/>
          </a:bodyPr>
          <a:lstStyle/>
          <a:p>
            <a:r>
              <a:rPr lang="en-US" dirty="0" smtClean="0">
                <a:solidFill>
                  <a:schemeClr val="bg2">
                    <a:lumMod val="25000"/>
                    <a:lumOff val="75000"/>
                  </a:schemeClr>
                </a:solidFill>
              </a:rPr>
              <a:t>Penn Academies</a:t>
            </a:r>
            <a:r>
              <a:rPr lang="en-US" dirty="0" smtClean="0"/>
              <a:t/>
            </a:r>
            <a:br>
              <a:rPr lang="en-US" dirty="0" smtClean="0"/>
            </a:br>
            <a:r>
              <a:rPr lang="en-US" dirty="0"/>
              <a:t>	</a:t>
            </a:r>
          </a:p>
        </p:txBody>
      </p:sp>
      <p:sp>
        <p:nvSpPr>
          <p:cNvPr id="5" name="Text Placeholder 4"/>
          <p:cNvSpPr>
            <a:spLocks noGrp="1"/>
          </p:cNvSpPr>
          <p:nvPr>
            <p:ph type="body" idx="1"/>
          </p:nvPr>
        </p:nvSpPr>
        <p:spPr>
          <a:xfrm>
            <a:off x="457200" y="1371601"/>
            <a:ext cx="4040188" cy="533400"/>
          </a:xfrm>
        </p:spPr>
        <p:txBody>
          <a:bodyPr>
            <a:normAutofit fontScale="77500" lnSpcReduction="20000"/>
          </a:bodyPr>
          <a:lstStyle/>
          <a:p>
            <a:pPr algn="ctr"/>
            <a:r>
              <a:rPr lang="en-US" sz="2800" u="sng" dirty="0" smtClean="0">
                <a:solidFill>
                  <a:srgbClr val="92D050"/>
                </a:solidFill>
              </a:rPr>
              <a:t>Freshman Academy</a:t>
            </a:r>
            <a:r>
              <a:rPr lang="en-US" sz="2800" dirty="0" smtClean="0"/>
              <a:t>	</a:t>
            </a:r>
            <a:r>
              <a:rPr lang="en-US" dirty="0" smtClean="0"/>
              <a:t>	</a:t>
            </a:r>
          </a:p>
        </p:txBody>
      </p:sp>
      <p:sp>
        <p:nvSpPr>
          <p:cNvPr id="6" name="Text Placeholder 5"/>
          <p:cNvSpPr>
            <a:spLocks noGrp="1"/>
          </p:cNvSpPr>
          <p:nvPr>
            <p:ph type="body" sz="half" idx="3"/>
          </p:nvPr>
        </p:nvSpPr>
        <p:spPr>
          <a:xfrm>
            <a:off x="4800600" y="1447800"/>
            <a:ext cx="3733800" cy="685800"/>
          </a:xfrm>
        </p:spPr>
        <p:txBody>
          <a:bodyPr>
            <a:noAutofit/>
          </a:bodyPr>
          <a:lstStyle/>
          <a:p>
            <a:pPr algn="ctr"/>
            <a:r>
              <a:rPr lang="en-US" sz="2400" u="sng" dirty="0" smtClean="0">
                <a:solidFill>
                  <a:srgbClr val="00B0F0"/>
                </a:solidFill>
              </a:rPr>
              <a:t>Achievement Academies </a:t>
            </a:r>
          </a:p>
          <a:p>
            <a:pPr algn="ctr"/>
            <a:r>
              <a:rPr lang="en-US" sz="1600" dirty="0" smtClean="0">
                <a:solidFill>
                  <a:srgbClr val="00B0F0"/>
                </a:solidFill>
              </a:rPr>
              <a:t>(grades 10-12</a:t>
            </a:r>
            <a:r>
              <a:rPr lang="en-US" sz="1600" dirty="0" smtClean="0"/>
              <a:t>)</a:t>
            </a:r>
          </a:p>
        </p:txBody>
      </p:sp>
      <p:sp>
        <p:nvSpPr>
          <p:cNvPr id="7" name="Content Placeholder 6"/>
          <p:cNvSpPr>
            <a:spLocks noGrp="1"/>
          </p:cNvSpPr>
          <p:nvPr>
            <p:ph sz="quarter" idx="2"/>
          </p:nvPr>
        </p:nvSpPr>
        <p:spPr>
          <a:xfrm>
            <a:off x="457200" y="2133600"/>
            <a:ext cx="4040188" cy="3311525"/>
          </a:xfrm>
        </p:spPr>
        <p:txBody>
          <a:bodyPr>
            <a:noAutofit/>
          </a:bodyPr>
          <a:lstStyle/>
          <a:p>
            <a:r>
              <a:rPr lang="en-US" sz="2000" dirty="0" smtClean="0"/>
              <a:t>Smaller Learning Community (Students typically share the same group of teachers for English, Math, Biology &amp; Geography (called houses).</a:t>
            </a:r>
          </a:p>
          <a:p>
            <a:r>
              <a:rPr lang="en-US" sz="2000" dirty="0" smtClean="0"/>
              <a:t>The teachers within a house often collaborate on assignments, plan field trips/community service projects, and discuss students in need of additional support.</a:t>
            </a:r>
            <a:endParaRPr lang="en-US" sz="2000" dirty="0"/>
          </a:p>
        </p:txBody>
      </p:sp>
      <p:sp>
        <p:nvSpPr>
          <p:cNvPr id="8" name="Content Placeholder 7"/>
          <p:cNvSpPr>
            <a:spLocks noGrp="1"/>
          </p:cNvSpPr>
          <p:nvPr>
            <p:ph sz="quarter" idx="4"/>
          </p:nvPr>
        </p:nvSpPr>
        <p:spPr>
          <a:xfrm>
            <a:off x="4648200" y="2590800"/>
            <a:ext cx="4041775" cy="2930525"/>
          </a:xfrm>
        </p:spPr>
        <p:txBody>
          <a:bodyPr>
            <a:normAutofit lnSpcReduction="10000"/>
          </a:bodyPr>
          <a:lstStyle/>
          <a:p>
            <a:r>
              <a:rPr lang="en-US" sz="2000" dirty="0" smtClean="0"/>
              <a:t>Students choose an area of interest designed to bring focus and relevance to coursework.</a:t>
            </a:r>
          </a:p>
          <a:p>
            <a:r>
              <a:rPr lang="en-US" sz="2000" dirty="0" smtClean="0"/>
              <a:t>STEM (Science, Technology, Engineering, &amp; Math)</a:t>
            </a:r>
          </a:p>
          <a:p>
            <a:r>
              <a:rPr lang="en-US" sz="2000" dirty="0" smtClean="0"/>
              <a:t>Fine Arts and Communication </a:t>
            </a:r>
          </a:p>
          <a:p>
            <a:r>
              <a:rPr lang="en-US" sz="2000" dirty="0" smtClean="0"/>
              <a:t>Management and Business</a:t>
            </a:r>
          </a:p>
          <a:p>
            <a:r>
              <a:rPr lang="en-US" sz="2000" dirty="0" smtClean="0"/>
              <a:t>Health and Human Services</a:t>
            </a:r>
            <a:endParaRPr lang="en-US" sz="2000" dirty="0"/>
          </a:p>
        </p:txBody>
      </p:sp>
    </p:spTree>
    <p:extLst>
      <p:ext uri="{BB962C8B-B14F-4D97-AF65-F5344CB8AC3E}">
        <p14:creationId xmlns:p14="http://schemas.microsoft.com/office/powerpoint/2010/main" val="249296154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50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42" presetClass="entr" presetSubtype="0" fill="hold" grpId="0" nodeType="after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Effect transition="in" filter="fade">
                                      <p:cBhvr>
                                        <p:cTn id="13" dur="1000"/>
                                        <p:tgtEl>
                                          <p:spTgt spid="7">
                                            <p:txEl>
                                              <p:pRg st="0" end="0"/>
                                            </p:txEl>
                                          </p:spTgt>
                                        </p:tgtEl>
                                      </p:cBhvr>
                                    </p:animEffect>
                                    <p:anim calcmode="lin" valueType="num">
                                      <p:cBhvr>
                                        <p:cTn id="14"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Effect transition="in" filter="fade">
                                      <p:cBhvr>
                                        <p:cTn id="19" dur="1000"/>
                                        <p:tgtEl>
                                          <p:spTgt spid="7">
                                            <p:txEl>
                                              <p:pRg st="1" end="1"/>
                                            </p:txEl>
                                          </p:spTgt>
                                        </p:tgtEl>
                                      </p:cBhvr>
                                    </p:animEffect>
                                    <p:anim calcmode="lin" valueType="num">
                                      <p:cBhvr>
                                        <p:cTn id="20"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6">
                                            <p:txEl>
                                              <p:pRg st="0" end="0"/>
                                            </p:txEl>
                                          </p:spTgt>
                                        </p:tgtEl>
                                        <p:attrNameLst>
                                          <p:attrName>style.visibility</p:attrName>
                                        </p:attrNameLst>
                                      </p:cBhvr>
                                      <p:to>
                                        <p:strVal val="visible"/>
                                      </p:to>
                                    </p:set>
                                    <p:animEffect transition="in" filter="fade">
                                      <p:cBhvr>
                                        <p:cTn id="26" dur="1000"/>
                                        <p:tgtEl>
                                          <p:spTgt spid="6">
                                            <p:txEl>
                                              <p:pRg st="0" end="0"/>
                                            </p:txEl>
                                          </p:spTgt>
                                        </p:tgtEl>
                                      </p:cBhvr>
                                    </p:animEffect>
                                    <p:anim calcmode="lin" valueType="num">
                                      <p:cBhvr>
                                        <p:cTn id="27"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6">
                                            <p:txEl>
                                              <p:pRg st="1" end="1"/>
                                            </p:txEl>
                                          </p:spTgt>
                                        </p:tgtEl>
                                        <p:attrNameLst>
                                          <p:attrName>style.visibility</p:attrName>
                                        </p:attrNameLst>
                                      </p:cBhvr>
                                      <p:to>
                                        <p:strVal val="visible"/>
                                      </p:to>
                                    </p:set>
                                    <p:animEffect transition="in" filter="fade">
                                      <p:cBhvr>
                                        <p:cTn id="33" dur="1000"/>
                                        <p:tgtEl>
                                          <p:spTgt spid="6">
                                            <p:txEl>
                                              <p:pRg st="1" end="1"/>
                                            </p:txEl>
                                          </p:spTgt>
                                        </p:tgtEl>
                                      </p:cBhvr>
                                    </p:animEffect>
                                    <p:anim calcmode="lin" valueType="num">
                                      <p:cBhvr>
                                        <p:cTn id="34"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1000"/>
                            </p:stCondLst>
                            <p:childTnLst>
                              <p:par>
                                <p:cTn id="37" presetID="42" presetClass="entr" presetSubtype="0" fill="hold" grpId="0" nodeType="afterEffect">
                                  <p:stCondLst>
                                    <p:cond delay="0"/>
                                  </p:stCondLst>
                                  <p:childTnLst>
                                    <p:set>
                                      <p:cBhvr>
                                        <p:cTn id="38" dur="1" fill="hold">
                                          <p:stCondLst>
                                            <p:cond delay="0"/>
                                          </p:stCondLst>
                                        </p:cTn>
                                        <p:tgtEl>
                                          <p:spTgt spid="8">
                                            <p:txEl>
                                              <p:pRg st="0" end="0"/>
                                            </p:txEl>
                                          </p:spTgt>
                                        </p:tgtEl>
                                        <p:attrNameLst>
                                          <p:attrName>style.visibility</p:attrName>
                                        </p:attrNameLst>
                                      </p:cBhvr>
                                      <p:to>
                                        <p:strVal val="visible"/>
                                      </p:to>
                                    </p:set>
                                    <p:animEffect transition="in" filter="fade">
                                      <p:cBhvr>
                                        <p:cTn id="39" dur="1000"/>
                                        <p:tgtEl>
                                          <p:spTgt spid="8">
                                            <p:txEl>
                                              <p:pRg st="0" end="0"/>
                                            </p:txEl>
                                          </p:spTgt>
                                        </p:tgtEl>
                                      </p:cBhvr>
                                    </p:animEffect>
                                    <p:anim calcmode="lin" valueType="num">
                                      <p:cBhvr>
                                        <p:cTn id="40"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41"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42" fill="hold">
                            <p:stCondLst>
                              <p:cond delay="2000"/>
                            </p:stCondLst>
                            <p:childTnLst>
                              <p:par>
                                <p:cTn id="43" presetID="42" presetClass="entr" presetSubtype="0" fill="hold" grpId="0" nodeType="afterEffect">
                                  <p:stCondLst>
                                    <p:cond delay="0"/>
                                  </p:stCondLst>
                                  <p:childTnLst>
                                    <p:set>
                                      <p:cBhvr>
                                        <p:cTn id="44" dur="1" fill="hold">
                                          <p:stCondLst>
                                            <p:cond delay="0"/>
                                          </p:stCondLst>
                                        </p:cTn>
                                        <p:tgtEl>
                                          <p:spTgt spid="8">
                                            <p:txEl>
                                              <p:pRg st="1" end="1"/>
                                            </p:txEl>
                                          </p:spTgt>
                                        </p:tgtEl>
                                        <p:attrNameLst>
                                          <p:attrName>style.visibility</p:attrName>
                                        </p:attrNameLst>
                                      </p:cBhvr>
                                      <p:to>
                                        <p:strVal val="visible"/>
                                      </p:to>
                                    </p:set>
                                    <p:animEffect transition="in" filter="fade">
                                      <p:cBhvr>
                                        <p:cTn id="45" dur="1000"/>
                                        <p:tgtEl>
                                          <p:spTgt spid="8">
                                            <p:txEl>
                                              <p:pRg st="1" end="1"/>
                                            </p:txEl>
                                          </p:spTgt>
                                        </p:tgtEl>
                                      </p:cBhvr>
                                    </p:animEffect>
                                    <p:anim calcmode="lin" valueType="num">
                                      <p:cBhvr>
                                        <p:cTn id="46"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47"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par>
                          <p:cTn id="48" fill="hold">
                            <p:stCondLst>
                              <p:cond delay="3000"/>
                            </p:stCondLst>
                            <p:childTnLst>
                              <p:par>
                                <p:cTn id="49" presetID="42" presetClass="entr" presetSubtype="0" fill="hold" grpId="0" nodeType="afterEffect">
                                  <p:stCondLst>
                                    <p:cond delay="0"/>
                                  </p:stCondLst>
                                  <p:childTnLst>
                                    <p:set>
                                      <p:cBhvr>
                                        <p:cTn id="50" dur="1" fill="hold">
                                          <p:stCondLst>
                                            <p:cond delay="0"/>
                                          </p:stCondLst>
                                        </p:cTn>
                                        <p:tgtEl>
                                          <p:spTgt spid="8">
                                            <p:txEl>
                                              <p:pRg st="2" end="2"/>
                                            </p:txEl>
                                          </p:spTgt>
                                        </p:tgtEl>
                                        <p:attrNameLst>
                                          <p:attrName>style.visibility</p:attrName>
                                        </p:attrNameLst>
                                      </p:cBhvr>
                                      <p:to>
                                        <p:strVal val="visible"/>
                                      </p:to>
                                    </p:set>
                                    <p:animEffect transition="in" filter="fade">
                                      <p:cBhvr>
                                        <p:cTn id="51" dur="1000"/>
                                        <p:tgtEl>
                                          <p:spTgt spid="8">
                                            <p:txEl>
                                              <p:pRg st="2" end="2"/>
                                            </p:txEl>
                                          </p:spTgt>
                                        </p:tgtEl>
                                      </p:cBhvr>
                                    </p:animEffect>
                                    <p:anim calcmode="lin" valueType="num">
                                      <p:cBhvr>
                                        <p:cTn id="52"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53"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8">
                                            <p:txEl>
                                              <p:pRg st="3" end="3"/>
                                            </p:txEl>
                                          </p:spTgt>
                                        </p:tgtEl>
                                        <p:attrNameLst>
                                          <p:attrName>style.visibility</p:attrName>
                                        </p:attrNameLst>
                                      </p:cBhvr>
                                      <p:to>
                                        <p:strVal val="visible"/>
                                      </p:to>
                                    </p:set>
                                    <p:animEffect transition="in" filter="fade">
                                      <p:cBhvr>
                                        <p:cTn id="57" dur="1000"/>
                                        <p:tgtEl>
                                          <p:spTgt spid="8">
                                            <p:txEl>
                                              <p:pRg st="3" end="3"/>
                                            </p:txEl>
                                          </p:spTgt>
                                        </p:tgtEl>
                                      </p:cBhvr>
                                    </p:animEffect>
                                    <p:anim calcmode="lin" valueType="num">
                                      <p:cBhvr>
                                        <p:cTn id="58"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5000"/>
                            </p:stCondLst>
                            <p:childTnLst>
                              <p:par>
                                <p:cTn id="61" presetID="42" presetClass="entr" presetSubtype="0" fill="hold" grpId="0" nodeType="afterEffect">
                                  <p:stCondLst>
                                    <p:cond delay="0"/>
                                  </p:stCondLst>
                                  <p:childTnLst>
                                    <p:set>
                                      <p:cBhvr>
                                        <p:cTn id="62" dur="1" fill="hold">
                                          <p:stCondLst>
                                            <p:cond delay="0"/>
                                          </p:stCondLst>
                                        </p:cTn>
                                        <p:tgtEl>
                                          <p:spTgt spid="8">
                                            <p:txEl>
                                              <p:pRg st="4" end="4"/>
                                            </p:txEl>
                                          </p:spTgt>
                                        </p:tgtEl>
                                        <p:attrNameLst>
                                          <p:attrName>style.visibility</p:attrName>
                                        </p:attrNameLst>
                                      </p:cBhvr>
                                      <p:to>
                                        <p:strVal val="visible"/>
                                      </p:to>
                                    </p:set>
                                    <p:animEffect transition="in" filter="fade">
                                      <p:cBhvr>
                                        <p:cTn id="63" dur="1000"/>
                                        <p:tgtEl>
                                          <p:spTgt spid="8">
                                            <p:txEl>
                                              <p:pRg st="4" end="4"/>
                                            </p:txEl>
                                          </p:spTgt>
                                        </p:tgtEl>
                                      </p:cBhvr>
                                    </p:animEffect>
                                    <p:anim calcmode="lin" valueType="num">
                                      <p:cBhvr>
                                        <p:cTn id="64"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65"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P spid="7" grpId="0" build="p"/>
      <p:bldP spid="8"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505670"/>
            <a:ext cx="9145052" cy="923330"/>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5400" b="1" cap="all" spc="0" dirty="0" smtClean="0">
                <a:ln/>
                <a:solidFill>
                  <a:srgbClr val="78E2F0"/>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Graduation requirements</a:t>
            </a:r>
            <a:endParaRPr lang="en-US" sz="5400" b="1" cap="all" spc="0" dirty="0">
              <a:ln/>
              <a:solidFill>
                <a:srgbClr val="78E2F0"/>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pic>
        <p:nvPicPr>
          <p:cNvPr id="4098" name="Picture 2" descr="http://ts1.mm.bing.net/th?id=H.4735894110669835&amp;w=103&amp;h=103&amp;c=8&amp;pid=3.1&amp;qlt=90&amp;rm=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3388" y="4419600"/>
            <a:ext cx="1438275" cy="1438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23510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Earning Credits	</a:t>
            </a:r>
            <a:endParaRPr lang="en-US" dirty="0"/>
          </a:p>
        </p:txBody>
      </p:sp>
      <p:sp>
        <p:nvSpPr>
          <p:cNvPr id="3" name="Content Placeholder 2"/>
          <p:cNvSpPr>
            <a:spLocks noGrp="1"/>
          </p:cNvSpPr>
          <p:nvPr>
            <p:ph idx="1"/>
          </p:nvPr>
        </p:nvSpPr>
        <p:spPr>
          <a:xfrm>
            <a:off x="609600" y="1295400"/>
            <a:ext cx="7924800" cy="3429000"/>
          </a:xfrm>
        </p:spPr>
        <p:txBody>
          <a:bodyPr>
            <a:normAutofit fontScale="85000" lnSpcReduction="10000"/>
          </a:bodyPr>
          <a:lstStyle/>
          <a:p>
            <a:pPr>
              <a:buClr>
                <a:schemeClr val="tx1">
                  <a:lumMod val="85000"/>
                </a:schemeClr>
              </a:buClr>
              <a:buFont typeface="Wingdings" pitchFamily="2" charset="2"/>
              <a:buChar char="ü"/>
            </a:pPr>
            <a:endParaRPr lang="en-US" dirty="0"/>
          </a:p>
          <a:p>
            <a:pPr>
              <a:buClr>
                <a:schemeClr val="tx1">
                  <a:lumMod val="85000"/>
                </a:schemeClr>
              </a:buClr>
              <a:buFont typeface="Wingdings" pitchFamily="2" charset="2"/>
              <a:buChar char="ü"/>
            </a:pPr>
            <a:r>
              <a:rPr lang="en-US" sz="3100" dirty="0"/>
              <a:t>Report cards are distributed twice a year in January &amp; June</a:t>
            </a:r>
          </a:p>
          <a:p>
            <a:pPr>
              <a:buClr>
                <a:schemeClr val="tx1">
                  <a:lumMod val="85000"/>
                </a:schemeClr>
              </a:buClr>
              <a:buFont typeface="Wingdings" pitchFamily="2" charset="2"/>
              <a:buChar char="ü"/>
            </a:pPr>
            <a:r>
              <a:rPr lang="en-US" sz="3100" dirty="0" smtClean="0"/>
              <a:t>You will earn 1 credit each semester for each class you pass</a:t>
            </a:r>
          </a:p>
          <a:p>
            <a:pPr>
              <a:buClr>
                <a:schemeClr val="tx1">
                  <a:lumMod val="85000"/>
                </a:schemeClr>
              </a:buClr>
              <a:buFont typeface="Wingdings" pitchFamily="2" charset="2"/>
              <a:buChar char="ü"/>
            </a:pPr>
            <a:r>
              <a:rPr lang="en-US" sz="3100" dirty="0" smtClean="0"/>
              <a:t>Grades of A,B,C,D will earn you 1 credit</a:t>
            </a:r>
          </a:p>
          <a:p>
            <a:pPr>
              <a:buClr>
                <a:schemeClr val="tx1">
                  <a:lumMod val="85000"/>
                </a:schemeClr>
              </a:buClr>
              <a:buFont typeface="Wingdings" pitchFamily="2" charset="2"/>
              <a:buChar char="ü"/>
            </a:pPr>
            <a:r>
              <a:rPr lang="en-US" sz="3100" dirty="0" smtClean="0"/>
              <a:t>You must repeat the class if you receive an “F” in</a:t>
            </a:r>
          </a:p>
          <a:p>
            <a:pPr marL="0" indent="0">
              <a:buClr>
                <a:schemeClr val="tx1">
                  <a:lumMod val="85000"/>
                </a:schemeClr>
              </a:buClr>
              <a:buNone/>
            </a:pPr>
            <a:r>
              <a:rPr lang="en-US" sz="3100" dirty="0"/>
              <a:t> </a:t>
            </a:r>
            <a:r>
              <a:rPr lang="en-US" sz="3100" dirty="0" smtClean="0"/>
              <a:t>  any required course</a:t>
            </a:r>
            <a:endParaRPr lang="en-US" sz="3100" dirty="0"/>
          </a:p>
        </p:txBody>
      </p:sp>
      <p:pic>
        <p:nvPicPr>
          <p:cNvPr id="5124" name="Picture 4" descr="C:\Users\mcronk\AppData\Local\Microsoft\Windows\Temporary Internet Files\Content.IE5\9NWB23US\MC900251265[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0800" y="4456533"/>
            <a:ext cx="2478045" cy="24381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09966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circle(in)">
                                      <p:cBhvr>
                                        <p:cTn id="10" dur="2000"/>
                                        <p:tgtEl>
                                          <p:spTgt spid="3">
                                            <p:txEl>
                                              <p:pRg st="2" end="2"/>
                                            </p:txEl>
                                          </p:spTgt>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circle(in)">
                                      <p:cBhvr>
                                        <p:cTn id="13" dur="2000"/>
                                        <p:tgtEl>
                                          <p:spTgt spid="3">
                                            <p:txEl>
                                              <p:pRg st="3" end="3"/>
                                            </p:txEl>
                                          </p:spTgt>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circle(in)">
                                      <p:cBhvr>
                                        <p:cTn id="16" dur="2000"/>
                                        <p:tgtEl>
                                          <p:spTgt spid="3">
                                            <p:txEl>
                                              <p:pRg st="4" end="4"/>
                                            </p:txEl>
                                          </p:spTgt>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circle(in)">
                                      <p:cBhvr>
                                        <p:cTn id="19"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922681">
            <a:off x="997215" y="2471105"/>
            <a:ext cx="7305002" cy="1200329"/>
          </a:xfrm>
          <a:prstGeom prst="rect">
            <a:avLst/>
          </a:prstGeom>
          <a:noFill/>
        </p:spPr>
        <p:txBody>
          <a:bodyPr wrap="square" lIns="91440" tIns="45720" rIns="91440" bIns="45720">
            <a:spAutoFit/>
          </a:bodyPr>
          <a:lstStyle/>
          <a:p>
            <a:pPr algn="ctr"/>
            <a:r>
              <a:rPr lang="en-US" sz="72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Diploma Options</a:t>
            </a:r>
            <a:endParaRPr lang="en-US" sz="72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Tree>
    <p:extLst>
      <p:ext uri="{BB962C8B-B14F-4D97-AF65-F5344CB8AC3E}">
        <p14:creationId xmlns:p14="http://schemas.microsoft.com/office/powerpoint/2010/main" val="29440415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srcRect/>
          <a:stretch>
            <a:fillRect/>
          </a:stretch>
        </p:blipFill>
        <p:spPr bwMode="auto">
          <a:xfrm>
            <a:off x="2743200" y="423863"/>
            <a:ext cx="4238625" cy="6010275"/>
          </a:xfrm>
          <a:prstGeom prst="rect">
            <a:avLst/>
          </a:prstGeom>
          <a:noFill/>
          <a:ln w="28575">
            <a:solidFill>
              <a:srgbClr val="78E2F0"/>
            </a:solidFill>
            <a:miter lim="800000"/>
            <a:headEnd/>
            <a:tailEnd/>
          </a:ln>
        </p:spPr>
      </p:pic>
      <p:sp>
        <p:nvSpPr>
          <p:cNvPr id="4" name="Rectangle 3"/>
          <p:cNvSpPr/>
          <p:nvPr/>
        </p:nvSpPr>
        <p:spPr>
          <a:xfrm>
            <a:off x="228600" y="609600"/>
            <a:ext cx="2286000" cy="923330"/>
          </a:xfrm>
          <a:prstGeom prst="rect">
            <a:avLst/>
          </a:prstGeom>
        </p:spPr>
        <p:txBody>
          <a:bodyPr>
            <a:spAutoFit/>
          </a:bodyPr>
          <a:lstStyle/>
          <a:p>
            <a:pPr lvl="0" algn="ctr"/>
            <a:r>
              <a:rPr lang="en-US"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Core 40</a:t>
            </a:r>
            <a:endParaRPr lang="en-US" sz="5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219144579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3"/>
          <p:cNvSpPr txBox="1">
            <a:spLocks/>
          </p:cNvSpPr>
          <p:nvPr/>
        </p:nvSpPr>
        <p:spPr>
          <a:xfrm>
            <a:off x="674914" y="1219200"/>
            <a:ext cx="7680960" cy="5334000"/>
          </a:xfrm>
          <a:prstGeom prst="rect">
            <a:avLst/>
          </a:prstGeom>
        </p:spPr>
        <p:txBody>
          <a:bodyPr>
            <a:normAutofit/>
          </a:bodyPr>
          <a:lst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a:lstStyle>
          <a:p>
            <a:r>
              <a:rPr lang="en-US" sz="1600" b="1" dirty="0" smtClean="0">
                <a:solidFill>
                  <a:srgbClr val="FFFF00"/>
                </a:solidFill>
              </a:rPr>
              <a:t>For the Core 40 with Academic Honors Diploma, students must:</a:t>
            </a:r>
          </a:p>
          <a:p>
            <a:pPr marL="285750" indent="-285750"/>
            <a:r>
              <a:rPr lang="en-US" sz="1600" dirty="0" smtClean="0"/>
              <a:t>Complete all requirements for Core 40</a:t>
            </a:r>
          </a:p>
          <a:p>
            <a:pPr marL="285750" indent="-285750"/>
            <a:r>
              <a:rPr lang="en-US" sz="1600" dirty="0" smtClean="0"/>
              <a:t>Earn 2 additional Core 40 math credits</a:t>
            </a:r>
          </a:p>
          <a:p>
            <a:pPr marL="285750" indent="-285750"/>
            <a:r>
              <a:rPr lang="en-US" sz="1600" dirty="0" smtClean="0"/>
              <a:t>Earn 6-8 Core 40 world language credits</a:t>
            </a:r>
          </a:p>
          <a:p>
            <a:pPr marL="285750" indent="-285750"/>
            <a:r>
              <a:rPr lang="en-US" sz="1600" dirty="0" smtClean="0"/>
              <a:t>Earn 2 Core 40 fine arts credits</a:t>
            </a:r>
          </a:p>
          <a:p>
            <a:pPr marL="285750" indent="-285750"/>
            <a:r>
              <a:rPr lang="en-US" sz="1600" dirty="0" smtClean="0"/>
              <a:t>Earn a grade of C or better in courses that will count toward the diploma</a:t>
            </a:r>
          </a:p>
          <a:p>
            <a:pPr marL="285750" indent="-285750"/>
            <a:r>
              <a:rPr lang="en-US" sz="1600" dirty="0" smtClean="0"/>
              <a:t>Have a grade point average of B (3.0) or better</a:t>
            </a:r>
          </a:p>
          <a:p>
            <a:r>
              <a:rPr lang="en-US" sz="1600" b="1" dirty="0" smtClean="0">
                <a:solidFill>
                  <a:srgbClr val="FFFF00"/>
                </a:solidFill>
              </a:rPr>
              <a:t>Complete </a:t>
            </a:r>
            <a:r>
              <a:rPr lang="en-US" sz="1600" b="1" u="sng" dirty="0" smtClean="0">
                <a:solidFill>
                  <a:srgbClr val="FFFF00"/>
                </a:solidFill>
              </a:rPr>
              <a:t>one</a:t>
            </a:r>
            <a:r>
              <a:rPr lang="en-US" sz="1600" b="1" dirty="0" smtClean="0">
                <a:solidFill>
                  <a:srgbClr val="FFFF00"/>
                </a:solidFill>
              </a:rPr>
              <a:t> of the following</a:t>
            </a:r>
            <a:r>
              <a:rPr lang="en-US" sz="1600" dirty="0" smtClean="0">
                <a:solidFill>
                  <a:srgbClr val="FFFF00"/>
                </a:solidFill>
              </a:rPr>
              <a:t>:</a:t>
            </a:r>
          </a:p>
          <a:p>
            <a:pPr marL="285750" indent="-285750"/>
            <a:r>
              <a:rPr lang="en-US" sz="1600" dirty="0" smtClean="0"/>
              <a:t>Earn 4 credits in 2 or more AP courses, and take corresponding AP exams</a:t>
            </a:r>
          </a:p>
          <a:p>
            <a:pPr marL="285750" indent="-285750"/>
            <a:r>
              <a:rPr lang="en-US" sz="1600" dirty="0" smtClean="0"/>
              <a:t>Earn 6 college credits in dual credit courses</a:t>
            </a:r>
          </a:p>
          <a:p>
            <a:pPr marL="285750" indent="-285750"/>
            <a:r>
              <a:rPr lang="en-US" sz="1600" dirty="0" smtClean="0"/>
              <a:t>Complete a combination of AP (2 credits) and dual credit (3 credits)</a:t>
            </a:r>
          </a:p>
          <a:p>
            <a:pPr marL="285750" indent="-285750"/>
            <a:r>
              <a:rPr lang="en-US" sz="1600" dirty="0" smtClean="0"/>
              <a:t>Earn a combined SAT score of 1750 or higher and a minimum score of 530 on each (critical reading, math, and writing)</a:t>
            </a:r>
          </a:p>
          <a:p>
            <a:pPr marL="285750" indent="-285750"/>
            <a:r>
              <a:rPr lang="en-US" sz="1600" dirty="0" smtClean="0"/>
              <a:t>Earn a 26 or higher on the ACT (including the writing section)</a:t>
            </a:r>
          </a:p>
          <a:p>
            <a:endParaRPr lang="en-US" dirty="0"/>
          </a:p>
        </p:txBody>
      </p:sp>
      <p:sp>
        <p:nvSpPr>
          <p:cNvPr id="4" name="TextBox 3"/>
          <p:cNvSpPr txBox="1"/>
          <p:nvPr/>
        </p:nvSpPr>
        <p:spPr>
          <a:xfrm>
            <a:off x="1828800" y="152400"/>
            <a:ext cx="5105400" cy="954107"/>
          </a:xfrm>
          <a:prstGeom prst="rect">
            <a:avLst/>
          </a:prstGeom>
          <a:solidFill>
            <a:srgbClr val="7030A0"/>
          </a:solidFill>
        </p:spPr>
        <p:txBody>
          <a:bodyPr wrap="square" rtlCol="0">
            <a:spAutoFit/>
          </a:bodyPr>
          <a:lstStyle/>
          <a:p>
            <a:pPr algn="ctr"/>
            <a:r>
              <a:rPr lang="en-US" sz="2800" dirty="0" smtClean="0"/>
              <a:t>Core 40 with Academic Honors</a:t>
            </a:r>
          </a:p>
          <a:p>
            <a:pPr algn="ctr"/>
            <a:r>
              <a:rPr lang="en-US" sz="2800" dirty="0" smtClean="0"/>
              <a:t>(Minimum 47 credits)</a:t>
            </a:r>
            <a:endParaRPr lang="en-US" sz="2800" dirty="0"/>
          </a:p>
        </p:txBody>
      </p:sp>
    </p:spTree>
    <p:extLst>
      <p:ext uri="{BB962C8B-B14F-4D97-AF65-F5344CB8AC3E}">
        <p14:creationId xmlns:p14="http://schemas.microsoft.com/office/powerpoint/2010/main" val="111793727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2534</TotalTime>
  <Words>1080</Words>
  <Application>Microsoft Office PowerPoint</Application>
  <PresentationFormat>On-screen Show (4:3)</PresentationFormat>
  <Paragraphs>153</Paragraphs>
  <Slides>28</Slides>
  <Notes>1</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41" baseType="lpstr">
      <vt:lpstr>Arial</vt:lpstr>
      <vt:lpstr>Corbel</vt:lpstr>
      <vt:lpstr>Arial Unicode MS</vt:lpstr>
      <vt:lpstr>Adobe Fan Heiti Std B</vt:lpstr>
      <vt:lpstr>Times New Roman</vt:lpstr>
      <vt:lpstr>Calibri</vt:lpstr>
      <vt:lpstr>Arial Rounded MT Bold</vt:lpstr>
      <vt:lpstr>Franklin Gothic Book</vt:lpstr>
      <vt:lpstr>Wingdings 2</vt:lpstr>
      <vt:lpstr>Wingdings</vt:lpstr>
      <vt:lpstr>Consolas</vt:lpstr>
      <vt:lpstr>Technic</vt:lpstr>
      <vt:lpstr>Acrobat Document</vt:lpstr>
      <vt:lpstr>PENN HIGH SCHOOL</vt:lpstr>
      <vt:lpstr> Topics to Cover  </vt:lpstr>
      <vt:lpstr>PowerPoint Presentation</vt:lpstr>
      <vt:lpstr>Penn Academies  </vt:lpstr>
      <vt:lpstr>PowerPoint Presentation</vt:lpstr>
      <vt:lpstr>Earning Credits </vt:lpstr>
      <vt:lpstr>PowerPoint Presentation</vt:lpstr>
      <vt:lpstr>PowerPoint Presentation</vt:lpstr>
      <vt:lpstr>PowerPoint Presentation</vt:lpstr>
      <vt:lpstr>PowerPoint Presentation</vt:lpstr>
      <vt:lpstr>PowerPoint Presentation</vt:lpstr>
      <vt:lpstr>How To choose high school classes</vt:lpstr>
      <vt:lpstr>PowerPoint Presentation</vt:lpstr>
      <vt:lpstr>PowerPoint Presentation</vt:lpstr>
      <vt:lpstr>PowerPoint Presentation</vt:lpstr>
      <vt:lpstr>English 9 Honors, Biology Honors,  World Geography Honors</vt:lpstr>
      <vt:lpstr>Math Level Placement </vt:lpstr>
      <vt:lpstr>Freshman  Course descriptions </vt:lpstr>
      <vt:lpstr>PowerPoint Presentation</vt:lpstr>
      <vt:lpstr>Electives</vt:lpstr>
      <vt:lpstr>Course Menu</vt:lpstr>
      <vt:lpstr>PowerPoint Presentation</vt:lpstr>
      <vt:lpstr>PowerPoint Presentation</vt:lpstr>
      <vt:lpstr>Summer School - PE Must attend both sessions Session 1: June 12-30 Session 2:  July 10-28</vt:lpstr>
      <vt:lpstr>Sign up for classes in HAC Be sure you know your HAC info.   Discovery &amp; Grissom counselors request you enter your classes in HAC and they will double check your entries when you meet individually. (Schmucker  counselors will schedule you in HAC during your individual meeting.)</vt:lpstr>
      <vt:lpstr>PowerPoint Presentation</vt:lpstr>
      <vt:lpstr>Review </vt:lpstr>
      <vt:lpstr>PowerPoint Presentation</vt:lpstr>
    </vt:vector>
  </TitlesOfParts>
  <Company>Penn Harris Madison School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Marnie Cronk</dc:creator>
  <cp:lastModifiedBy>admin2</cp:lastModifiedBy>
  <cp:revision>170</cp:revision>
  <cp:lastPrinted>2016-11-16T18:44:50Z</cp:lastPrinted>
  <dcterms:created xsi:type="dcterms:W3CDTF">2012-11-01T17:27:30Z</dcterms:created>
  <dcterms:modified xsi:type="dcterms:W3CDTF">2016-11-29T20:30:25Z</dcterms:modified>
</cp:coreProperties>
</file>